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tiff" ContentType="image/tiff"/>
  <Default Extension="rels" ContentType="application/vnd.openxmlformats-package.relationships+xml"/>
  <Override PartName="/customXml/itemProps6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5" r:id="rId3"/>
    <p:sldId id="361" r:id="rId5"/>
    <p:sldId id="587" r:id="rId6"/>
    <p:sldId id="357" r:id="rId7"/>
    <p:sldId id="467" r:id="rId8"/>
    <p:sldId id="360" r:id="rId9"/>
    <p:sldId id="362" r:id="rId10"/>
    <p:sldId id="368" r:id="rId11"/>
    <p:sldId id="538" r:id="rId12"/>
    <p:sldId id="370" r:id="rId13"/>
    <p:sldId id="371" r:id="rId14"/>
    <p:sldId id="421" r:id="rId15"/>
    <p:sldId id="422" r:id="rId16"/>
    <p:sldId id="584" r:id="rId17"/>
    <p:sldId id="372" r:id="rId18"/>
    <p:sldId id="373" r:id="rId19"/>
    <p:sldId id="374" r:id="rId20"/>
    <p:sldId id="375" r:id="rId21"/>
    <p:sldId id="717" r:id="rId22"/>
    <p:sldId id="376" r:id="rId23"/>
    <p:sldId id="379" r:id="rId24"/>
    <p:sldId id="380" r:id="rId25"/>
    <p:sldId id="382" r:id="rId26"/>
    <p:sldId id="384" r:id="rId27"/>
    <p:sldId id="386" r:id="rId28"/>
    <p:sldId id="387" r:id="rId29"/>
    <p:sldId id="388" r:id="rId30"/>
    <p:sldId id="389" r:id="rId31"/>
    <p:sldId id="364" r:id="rId32"/>
    <p:sldId id="319" r:id="rId33"/>
    <p:sldId id="685" r:id="rId34"/>
    <p:sldId id="327" r:id="rId35"/>
    <p:sldId id="302" r:id="rId36"/>
    <p:sldId id="322" r:id="rId37"/>
    <p:sldId id="323" r:id="rId38"/>
    <p:sldId id="518" r:id="rId39"/>
    <p:sldId id="519" r:id="rId40"/>
    <p:sldId id="520" r:id="rId41"/>
    <p:sldId id="521" r:id="rId42"/>
    <p:sldId id="522" r:id="rId43"/>
    <p:sldId id="523" r:id="rId44"/>
    <p:sldId id="524" r:id="rId45"/>
    <p:sldId id="525" r:id="rId46"/>
    <p:sldId id="324" r:id="rId47"/>
    <p:sldId id="666" r:id="rId48"/>
    <p:sldId id="667" r:id="rId49"/>
    <p:sldId id="585" r:id="rId50"/>
    <p:sldId id="325" r:id="rId51"/>
    <p:sldId id="648" r:id="rId52"/>
    <p:sldId id="365" r:id="rId53"/>
    <p:sldId id="321" r:id="rId54"/>
    <p:sldId id="315" r:id="rId55"/>
    <p:sldId id="287" r:id="rId56"/>
    <p:sldId id="314" r:id="rId57"/>
    <p:sldId id="330" r:id="rId58"/>
    <p:sldId id="318" r:id="rId59"/>
    <p:sldId id="317" r:id="rId60"/>
    <p:sldId id="586" r:id="rId61"/>
    <p:sldId id="424" r:id="rId62"/>
    <p:sldId id="295"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763" userDrawn="1">
          <p15:clr>
            <a:srgbClr val="A4A3A4"/>
          </p15:clr>
        </p15:guide>
        <p15:guide id="2" pos="741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983"/>
    <a:srgbClr val="FFFFFF"/>
    <a:srgbClr val="7E3A91"/>
    <a:srgbClr val="783887"/>
    <a:srgbClr val="77388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1"/>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1"/>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p:restoredTop sz="94719"/>
  </p:normalViewPr>
  <p:slideViewPr>
    <p:cSldViewPr snapToObjects="1" showGuides="1">
      <p:cViewPr>
        <p:scale>
          <a:sx n="39" d="100"/>
          <a:sy n="39" d="100"/>
        </p:scale>
        <p:origin x="1408" y="1080"/>
      </p:cViewPr>
      <p:guideLst>
        <p:guide orient="horz" pos="4763"/>
        <p:guide pos="741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ustomXml" Target="../customXml/item1.xml"/><Relationship Id="rId68" Type="http://schemas.openxmlformats.org/officeDocument/2006/relationships/customXmlProps" Target="../customXml/itemProps69.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1"/>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0" Type="http://schemas.openxmlformats.org/officeDocument/2006/relationships/notesSlide" Target="../notesSlides/notesSlide9.xml"/><Relationship Id="rId5" Type="http://schemas.openxmlformats.org/officeDocument/2006/relationships/image" Target="../media/image43.png"/><Relationship Id="rId49" Type="http://schemas.openxmlformats.org/officeDocument/2006/relationships/slideLayout" Target="../slideLayouts/slideLayout2.xml"/><Relationship Id="rId48" Type="http://schemas.openxmlformats.org/officeDocument/2006/relationships/image" Target="../media/image86.tiff"/><Relationship Id="rId47" Type="http://schemas.openxmlformats.org/officeDocument/2006/relationships/image" Target="../media/image85.tiff"/><Relationship Id="rId46" Type="http://schemas.openxmlformats.org/officeDocument/2006/relationships/image" Target="../media/image84.tiff"/><Relationship Id="rId45" Type="http://schemas.openxmlformats.org/officeDocument/2006/relationships/image" Target="../media/image83.tiff"/><Relationship Id="rId44" Type="http://schemas.openxmlformats.org/officeDocument/2006/relationships/image" Target="../media/image82.tiff"/><Relationship Id="rId43" Type="http://schemas.openxmlformats.org/officeDocument/2006/relationships/image" Target="../media/image81.png"/><Relationship Id="rId42" Type="http://schemas.openxmlformats.org/officeDocument/2006/relationships/image" Target="../media/image80.tiff"/><Relationship Id="rId41" Type="http://schemas.openxmlformats.org/officeDocument/2006/relationships/image" Target="../media/image79.tiff"/><Relationship Id="rId40" Type="http://schemas.openxmlformats.org/officeDocument/2006/relationships/image" Target="../media/image78.tiff"/><Relationship Id="rId4" Type="http://schemas.openxmlformats.org/officeDocument/2006/relationships/image" Target="../media/image42.png"/><Relationship Id="rId39" Type="http://schemas.openxmlformats.org/officeDocument/2006/relationships/image" Target="../media/image77.tiff"/><Relationship Id="rId38" Type="http://schemas.openxmlformats.org/officeDocument/2006/relationships/image" Target="../media/image76.tiff"/><Relationship Id="rId37" Type="http://schemas.openxmlformats.org/officeDocument/2006/relationships/image" Target="../media/image75.tiff"/><Relationship Id="rId36" Type="http://schemas.openxmlformats.org/officeDocument/2006/relationships/image" Target="../media/image74.tiff"/><Relationship Id="rId35" Type="http://schemas.openxmlformats.org/officeDocument/2006/relationships/image" Target="../media/image73.png"/><Relationship Id="rId34" Type="http://schemas.openxmlformats.org/officeDocument/2006/relationships/image" Target="../media/image72.png"/><Relationship Id="rId33" Type="http://schemas.openxmlformats.org/officeDocument/2006/relationships/image" Target="../media/image71.tiff"/><Relationship Id="rId32" Type="http://schemas.openxmlformats.org/officeDocument/2006/relationships/image" Target="../media/image70.png"/><Relationship Id="rId31" Type="http://schemas.openxmlformats.org/officeDocument/2006/relationships/image" Target="../media/image69.png"/><Relationship Id="rId30" Type="http://schemas.openxmlformats.org/officeDocument/2006/relationships/image" Target="../media/image68.png"/><Relationship Id="rId3" Type="http://schemas.openxmlformats.org/officeDocument/2006/relationships/image" Target="../media/image41.png"/><Relationship Id="rId29" Type="http://schemas.openxmlformats.org/officeDocument/2006/relationships/image" Target="../media/image67.png"/><Relationship Id="rId28" Type="http://schemas.openxmlformats.org/officeDocument/2006/relationships/image" Target="../media/image66.png"/><Relationship Id="rId27" Type="http://schemas.openxmlformats.org/officeDocument/2006/relationships/image" Target="../media/image65.png"/><Relationship Id="rId26" Type="http://schemas.openxmlformats.org/officeDocument/2006/relationships/image" Target="../media/image64.png"/><Relationship Id="rId25" Type="http://schemas.openxmlformats.org/officeDocument/2006/relationships/image" Target="../media/image63.png"/><Relationship Id="rId24" Type="http://schemas.openxmlformats.org/officeDocument/2006/relationships/image" Target="../media/image62.png"/><Relationship Id="rId23" Type="http://schemas.openxmlformats.org/officeDocument/2006/relationships/image" Target="../media/image61.png"/><Relationship Id="rId22" Type="http://schemas.openxmlformats.org/officeDocument/2006/relationships/image" Target="../media/image60.png"/><Relationship Id="rId21" Type="http://schemas.openxmlformats.org/officeDocument/2006/relationships/image" Target="../media/image59.png"/><Relationship Id="rId20" Type="http://schemas.openxmlformats.org/officeDocument/2006/relationships/image" Target="../media/image58.png"/><Relationship Id="rId2" Type="http://schemas.openxmlformats.org/officeDocument/2006/relationships/image" Target="../media/image40.png"/><Relationship Id="rId19" Type="http://schemas.openxmlformats.org/officeDocument/2006/relationships/image" Target="../media/image57.png"/><Relationship Id="rId18" Type="http://schemas.openxmlformats.org/officeDocument/2006/relationships/image" Target="../media/image56.png"/><Relationship Id="rId17" Type="http://schemas.openxmlformats.org/officeDocument/2006/relationships/image" Target="../media/image55.png"/><Relationship Id="rId16" Type="http://schemas.openxmlformats.org/officeDocument/2006/relationships/image" Target="../media/image54.pn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tiff"/><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jpe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hyperlink" Target="https://www.metersphere.com/index" TargetMode="Externa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hyperlink" Target="https://www.metersphere.com/index" TargetMode="Externa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hyperlink" Target="https://www.metersphere.com/index"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hyperlink" Target="https://metersphere.io/docs/v2.x/installation/online_installation/" TargetMode="External"/><Relationship Id="rId1" Type="http://schemas.openxmlformats.org/officeDocument/2006/relationships/image" Target="../media/image13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hyperlink" Target="http://halo.edu.metersphere.com/console/#/login" TargetMode="Externa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43.xml"/><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hyperlink" Target="http://halo.edu.metersphere.com/console/#/login"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49.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3" Type="http://schemas.openxmlformats.org/officeDocument/2006/relationships/notesSlide" Target="../notesSlides/notesSlide47.xml"/><Relationship Id="rId22" Type="http://schemas.openxmlformats.org/officeDocument/2006/relationships/slideLayout" Target="../slideLayouts/slideLayout2.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4" Type="http://schemas.openxmlformats.org/officeDocument/2006/relationships/notesSlide" Target="../notesSlides/notesSlide5.xml"/><Relationship Id="rId23" Type="http://schemas.openxmlformats.org/officeDocument/2006/relationships/slideLayout" Target="../slideLayouts/slideLayout5.xml"/><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image" Target="../media/image11.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jpe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25.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148.jpeg"/><Relationship Id="rId1"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58.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0" Type="http://schemas.openxmlformats.org/officeDocument/2006/relationships/notesSlide" Target="../notesSlides/notesSlide56.xml"/><Relationship Id="rId4" Type="http://schemas.openxmlformats.org/officeDocument/2006/relationships/tags" Target="../tags/tag34.xml"/><Relationship Id="rId39" Type="http://schemas.openxmlformats.org/officeDocument/2006/relationships/slideLayout" Target="../slideLayouts/slideLayout2.xml"/><Relationship Id="rId38" Type="http://schemas.openxmlformats.org/officeDocument/2006/relationships/tags" Target="../tags/tag68.xml"/><Relationship Id="rId37" Type="http://schemas.openxmlformats.org/officeDocument/2006/relationships/tags" Target="../tags/tag67.xml"/><Relationship Id="rId36" Type="http://schemas.openxmlformats.org/officeDocument/2006/relationships/tags" Target="../tags/tag66.xml"/><Relationship Id="rId35" Type="http://schemas.openxmlformats.org/officeDocument/2006/relationships/tags" Target="../tags/tag65.xml"/><Relationship Id="rId34" Type="http://schemas.openxmlformats.org/officeDocument/2006/relationships/tags" Target="../tags/tag64.xml"/><Relationship Id="rId33" Type="http://schemas.openxmlformats.org/officeDocument/2006/relationships/tags" Target="../tags/tag63.xml"/><Relationship Id="rId32" Type="http://schemas.openxmlformats.org/officeDocument/2006/relationships/tags" Target="../tags/tag62.xml"/><Relationship Id="rId31" Type="http://schemas.openxmlformats.org/officeDocument/2006/relationships/tags" Target="../tags/tag61.xml"/><Relationship Id="rId30" Type="http://schemas.openxmlformats.org/officeDocument/2006/relationships/tags" Target="../tags/tag60.xml"/><Relationship Id="rId3" Type="http://schemas.openxmlformats.org/officeDocument/2006/relationships/tags" Target="../tags/tag33.xml"/><Relationship Id="rId29" Type="http://schemas.openxmlformats.org/officeDocument/2006/relationships/tags" Target="../tags/tag59.xml"/><Relationship Id="rId28" Type="http://schemas.openxmlformats.org/officeDocument/2006/relationships/tags" Target="../tags/tag58.xml"/><Relationship Id="rId27" Type="http://schemas.openxmlformats.org/officeDocument/2006/relationships/tags" Target="../tags/tag57.xml"/><Relationship Id="rId26" Type="http://schemas.openxmlformats.org/officeDocument/2006/relationships/tags" Target="../tags/tag56.xml"/><Relationship Id="rId25" Type="http://schemas.openxmlformats.org/officeDocument/2006/relationships/tags" Target="../tags/tag55.xml"/><Relationship Id="rId24" Type="http://schemas.openxmlformats.org/officeDocument/2006/relationships/tags" Target="../tags/tag54.xml"/><Relationship Id="rId23" Type="http://schemas.openxmlformats.org/officeDocument/2006/relationships/tags" Target="../tags/tag53.xml"/><Relationship Id="rId22" Type="http://schemas.openxmlformats.org/officeDocument/2006/relationships/tags" Target="../tags/tag52.xml"/><Relationship Id="rId21" Type="http://schemas.openxmlformats.org/officeDocument/2006/relationships/tags" Target="../tags/tag51.xml"/><Relationship Id="rId20" Type="http://schemas.openxmlformats.org/officeDocument/2006/relationships/tags" Target="../tags/tag50.xml"/><Relationship Id="rId2" Type="http://schemas.openxmlformats.org/officeDocument/2006/relationships/tags" Target="../tags/tag3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52.png"/><Relationship Id="rId3" Type="http://schemas.openxmlformats.org/officeDocument/2006/relationships/image" Target="../media/image151.tiff"/><Relationship Id="rId2" Type="http://schemas.openxmlformats.org/officeDocument/2006/relationships/image" Target="../media/image150.png"/><Relationship Id="rId1" Type="http://schemas.openxmlformats.org/officeDocument/2006/relationships/hyperlink" Target="https://metersphere.io" TargetMode="Externa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jpe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53.png"/><Relationship Id="rId1" Type="http://schemas.openxmlformats.org/officeDocument/2006/relationships/hyperlink" Target="http://www.metersphere.i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一站式开源持续测试平台"/>
          <p:cNvSpPr txBox="1"/>
          <p:nvPr/>
        </p:nvSpPr>
        <p:spPr>
          <a:xfrm>
            <a:off x="7701915" y="6416987"/>
            <a:ext cx="8980170" cy="195135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r>
              <a:rPr lang="zh-CN" altLang="en-US" sz="11500" dirty="0">
                <a:solidFill>
                  <a:srgbClr val="FFC000"/>
                </a:solidFill>
                <a:latin typeface="方正黑体简体" panose="02010601030101010101" charset="-122"/>
                <a:ea typeface="方正黑体简体" panose="02010601030101010101" charset="-122"/>
              </a:rPr>
              <a:t>高校合作计划</a:t>
            </a:r>
            <a:endParaRPr lang="zh-CN" altLang="en-US" sz="11500" dirty="0">
              <a:solidFill>
                <a:srgbClr val="FFC000"/>
              </a:solidFill>
              <a:latin typeface="方正黑体简体" panose="02010601030101010101" charset="-122"/>
              <a:ea typeface="方正黑体简体" panose="02010601030101010101" charset="-122"/>
            </a:endParaRPr>
          </a:p>
        </p:txBody>
      </p:sp>
      <p:sp>
        <p:nvSpPr>
          <p:cNvPr id="7" name="文本框 5"/>
          <p:cNvSpPr txBox="1"/>
          <p:nvPr/>
        </p:nvSpPr>
        <p:spPr>
          <a:xfrm>
            <a:off x="9127628" y="9810954"/>
            <a:ext cx="6128744" cy="184340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sz="3600" b="1" dirty="0" err="1">
                <a:latin typeface="Times New Roman Bold" panose="02020603050405020304" charset="0"/>
                <a:cs typeface="Times New Roman Bold" panose="02020603050405020304" charset="0"/>
              </a:rPr>
              <a:t>MeterSphere</a:t>
            </a:r>
            <a:r>
              <a:rPr lang="zh-CN" altLang="en-US" sz="3600" b="1" dirty="0"/>
              <a:t> </a:t>
            </a:r>
            <a:r>
              <a:rPr lang="zh-CN" altLang="en-US" sz="3600" b="1" dirty="0">
                <a:latin typeface="黑体" charset="0"/>
                <a:ea typeface="黑体" charset="0"/>
              </a:rPr>
              <a:t>开源社区</a:t>
            </a:r>
            <a:endParaRPr lang="en-US" altLang="zh-CN" sz="3600" b="1" dirty="0"/>
          </a:p>
          <a:p>
            <a:endParaRPr lang="en-US" altLang="zh-CN" sz="3600" b="1" dirty="0"/>
          </a:p>
          <a:p>
            <a:r>
              <a:rPr lang="en-US" altLang="zh-CN" sz="3600" b="1" dirty="0"/>
              <a:t>2023</a:t>
            </a:r>
            <a:r>
              <a:rPr lang="zh-CN" altLang="en-US" sz="3600" b="1" dirty="0"/>
              <a:t> 年 </a:t>
            </a:r>
            <a:r>
              <a:rPr lang="en-US" altLang="zh-CN" sz="3600" b="1" dirty="0"/>
              <a:t>10 </a:t>
            </a:r>
            <a:r>
              <a:rPr lang="zh-CN" altLang="en-US" sz="3600" b="1" dirty="0"/>
              <a:t>月</a:t>
            </a:r>
            <a:endParaRPr sz="3600" b="1" dirty="0"/>
          </a:p>
        </p:txBody>
      </p:sp>
      <p:grpSp>
        <p:nvGrpSpPr>
          <p:cNvPr id="3" name="组合 2"/>
          <p:cNvGrpSpPr/>
          <p:nvPr/>
        </p:nvGrpSpPr>
        <p:grpSpPr>
          <a:xfrm>
            <a:off x="5291138" y="4424045"/>
            <a:ext cx="13801725" cy="1535430"/>
            <a:chOff x="7521" y="6967"/>
            <a:chExt cx="21735" cy="2418"/>
          </a:xfrm>
        </p:grpSpPr>
        <p:pic>
          <p:nvPicPr>
            <p:cNvPr id="117" name="MeterSphere-反白.png" descr="MeterSphere-反白.png"/>
            <p:cNvPicPr>
              <a:picLocks noChangeAspect="1"/>
            </p:cNvPicPr>
            <p:nvPr/>
          </p:nvPicPr>
          <p:blipFill>
            <a:blip r:embed="rId1"/>
            <a:stretch>
              <a:fillRect/>
            </a:stretch>
          </p:blipFill>
          <p:spPr>
            <a:xfrm>
              <a:off x="7521" y="7171"/>
              <a:ext cx="10670" cy="2010"/>
            </a:xfrm>
            <a:prstGeom prst="rect">
              <a:avLst/>
            </a:prstGeom>
            <a:ln w="12700">
              <a:miter lim="400000"/>
              <a:headEnd/>
              <a:tailEnd/>
            </a:ln>
          </p:spPr>
        </p:pic>
        <p:sp>
          <p:nvSpPr>
            <p:cNvPr id="2" name="一站式开源持续测试平台"/>
            <p:cNvSpPr txBox="1"/>
            <p:nvPr/>
          </p:nvSpPr>
          <p:spPr>
            <a:xfrm>
              <a:off x="18860" y="6967"/>
              <a:ext cx="10397" cy="2418"/>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800" dirty="0">
                  <a:solidFill>
                    <a:srgbClr val="FFFFFF"/>
                  </a:solidFill>
                  <a:latin typeface="+mj-ea"/>
                  <a:ea typeface="微软雅黑" charset="0"/>
                </a:rPr>
                <a:t>专业测试云</a:t>
              </a:r>
              <a:endParaRPr lang="zh-CN" altLang="en-US" sz="8800" dirty="0">
                <a:solidFill>
                  <a:srgbClr val="FFFFFF"/>
                </a:solidFill>
                <a:latin typeface="+mj-ea"/>
                <a:ea typeface="微软雅黑" charset="0"/>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累计下载超过 160,000 次，使用群体持续扩大"/>
          <p:cNvSpPr txBox="1"/>
          <p:nvPr/>
        </p:nvSpPr>
        <p:spPr>
          <a:xfrm>
            <a:off x="4122975" y="1524000"/>
            <a:ext cx="163118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cs typeface="方正黑体简体" panose="02010601030101010101" charset="-122"/>
              </a:rPr>
              <a:t>累计下载超过 </a:t>
            </a:r>
            <a:r>
              <a:rPr>
                <a:latin typeface="Times New Roman Bold" panose="02020603050405020304" charset="0"/>
                <a:ea typeface="方正黑体简体" panose="02010601030101010101" charset="-122"/>
                <a:cs typeface="Times New Roman Bold" panose="02020603050405020304" charset="0"/>
              </a:rPr>
              <a:t>1</a:t>
            </a:r>
            <a:r>
              <a:rPr lang="en-US">
                <a:latin typeface="Times New Roman Bold" panose="02020603050405020304" charset="0"/>
                <a:ea typeface="方正黑体简体" panose="02010601030101010101" charset="-122"/>
                <a:cs typeface="Times New Roman Bold" panose="02020603050405020304" charset="0"/>
              </a:rPr>
              <a:t>8</a:t>
            </a:r>
            <a:r>
              <a:rPr>
                <a:latin typeface="Times New Roman Bold" panose="02020603050405020304" charset="0"/>
                <a:ea typeface="方正黑体简体" panose="02010601030101010101" charset="-122"/>
                <a:cs typeface="Times New Roman Bold" panose="02020603050405020304" charset="0"/>
              </a:rPr>
              <a:t>0,000 </a:t>
            </a:r>
            <a:r>
              <a:rPr>
                <a:latin typeface="方正黑体简体" panose="02010601030101010101" charset="-122"/>
                <a:ea typeface="方正黑体简体" panose="02010601030101010101" charset="-122"/>
                <a:cs typeface="方正黑体简体" panose="02010601030101010101" charset="-122"/>
              </a:rPr>
              <a:t>次，使用群体持续扩大</a:t>
            </a:r>
            <a:endParaRPr>
              <a:latin typeface="方正黑体简体" panose="02010601030101010101" charset="-122"/>
              <a:ea typeface="方正黑体简体" panose="02010601030101010101" charset="-122"/>
              <a:cs typeface="方正黑体简体" panose="02010601030101010101" charset="-122"/>
            </a:endParaRPr>
          </a:p>
        </p:txBody>
      </p:sp>
      <p:sp>
        <p:nvSpPr>
          <p:cNvPr id="256" name="- 用户群体分布广泛，参与社区讨论的用户超过 10,000 人 -"/>
          <p:cNvSpPr txBox="1"/>
          <p:nvPr/>
        </p:nvSpPr>
        <p:spPr>
          <a:xfrm>
            <a:off x="6156283" y="2833508"/>
            <a:ext cx="12019002"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t>- 用户群体分布广泛，参与社区讨论的用户超过 10,000 人 -</a:t>
            </a:r>
          </a:p>
        </p:txBody>
      </p:sp>
      <p:pic>
        <p:nvPicPr>
          <p:cNvPr id="257" name="普洛斯金融.png" descr="普洛斯金融.png"/>
          <p:cNvPicPr>
            <a:picLocks noChangeAspect="1"/>
          </p:cNvPicPr>
          <p:nvPr/>
        </p:nvPicPr>
        <p:blipFill>
          <a:blip r:embed="rId1"/>
          <a:stretch>
            <a:fillRect/>
          </a:stretch>
        </p:blipFill>
        <p:spPr>
          <a:xfrm>
            <a:off x="18450411" y="5489463"/>
            <a:ext cx="2352373" cy="1038352"/>
          </a:xfrm>
          <a:prstGeom prst="rect">
            <a:avLst/>
          </a:prstGeom>
          <a:ln w="12700">
            <a:miter lim="400000"/>
            <a:headEnd/>
            <a:tailEnd/>
          </a:ln>
        </p:spPr>
      </p:pic>
      <p:pic>
        <p:nvPicPr>
          <p:cNvPr id="258" name="国泰君安证券.png" descr="国泰君安证券.png"/>
          <p:cNvPicPr>
            <a:picLocks noChangeAspect="1"/>
          </p:cNvPicPr>
          <p:nvPr/>
        </p:nvPicPr>
        <p:blipFill>
          <a:blip r:embed="rId2"/>
          <a:stretch>
            <a:fillRect/>
          </a:stretch>
        </p:blipFill>
        <p:spPr>
          <a:xfrm>
            <a:off x="4441662" y="4371569"/>
            <a:ext cx="3935421" cy="628881"/>
          </a:xfrm>
          <a:prstGeom prst="rect">
            <a:avLst/>
          </a:prstGeom>
          <a:ln w="12700">
            <a:miter lim="400000"/>
            <a:headEnd/>
            <a:tailEnd/>
          </a:ln>
        </p:spPr>
      </p:pic>
      <p:pic>
        <p:nvPicPr>
          <p:cNvPr id="259" name="吉致金融.png" descr="吉致金融.png"/>
          <p:cNvPicPr>
            <a:picLocks noChangeAspect="1"/>
          </p:cNvPicPr>
          <p:nvPr/>
        </p:nvPicPr>
        <p:blipFill>
          <a:blip r:embed="rId3"/>
          <a:stretch>
            <a:fillRect/>
          </a:stretch>
        </p:blipFill>
        <p:spPr>
          <a:xfrm>
            <a:off x="20743465" y="6940556"/>
            <a:ext cx="3113089" cy="825601"/>
          </a:xfrm>
          <a:prstGeom prst="rect">
            <a:avLst/>
          </a:prstGeom>
          <a:ln w="12700">
            <a:miter lim="400000"/>
            <a:headEnd/>
            <a:tailEnd/>
          </a:ln>
        </p:spPr>
      </p:pic>
      <p:pic>
        <p:nvPicPr>
          <p:cNvPr id="260" name="富国基金.png" descr="富国基金.png"/>
          <p:cNvPicPr>
            <a:picLocks noChangeAspect="1"/>
          </p:cNvPicPr>
          <p:nvPr/>
        </p:nvPicPr>
        <p:blipFill>
          <a:blip r:embed="rId4"/>
          <a:srcRect t="9309" b="9309"/>
          <a:stretch>
            <a:fillRect/>
          </a:stretch>
        </p:blipFill>
        <p:spPr>
          <a:xfrm>
            <a:off x="11747954" y="5478408"/>
            <a:ext cx="2896429" cy="1325892"/>
          </a:xfrm>
          <a:prstGeom prst="rect">
            <a:avLst/>
          </a:prstGeom>
          <a:ln w="12700">
            <a:miter lim="400000"/>
            <a:headEnd/>
            <a:tailEnd/>
          </a:ln>
        </p:spPr>
      </p:pic>
      <p:pic>
        <p:nvPicPr>
          <p:cNvPr id="261" name="中欧基金.png" descr="中欧基金.png"/>
          <p:cNvPicPr>
            <a:picLocks noChangeAspect="1"/>
          </p:cNvPicPr>
          <p:nvPr/>
        </p:nvPicPr>
        <p:blipFill>
          <a:blip r:embed="rId5"/>
          <a:stretch>
            <a:fillRect/>
          </a:stretch>
        </p:blipFill>
        <p:spPr>
          <a:xfrm>
            <a:off x="14777567" y="5645579"/>
            <a:ext cx="3347710" cy="887534"/>
          </a:xfrm>
          <a:prstGeom prst="rect">
            <a:avLst/>
          </a:prstGeom>
          <a:ln w="12700">
            <a:miter lim="400000"/>
            <a:headEnd/>
            <a:tailEnd/>
          </a:ln>
        </p:spPr>
      </p:pic>
      <p:pic>
        <p:nvPicPr>
          <p:cNvPr id="262" name="国信证券（横）.png" descr="国信证券（横）.png"/>
          <p:cNvPicPr>
            <a:picLocks noChangeAspect="1"/>
          </p:cNvPicPr>
          <p:nvPr/>
        </p:nvPicPr>
        <p:blipFill>
          <a:blip r:embed="rId6"/>
          <a:stretch>
            <a:fillRect/>
          </a:stretch>
        </p:blipFill>
        <p:spPr>
          <a:xfrm>
            <a:off x="530136" y="4214057"/>
            <a:ext cx="3686685" cy="1038352"/>
          </a:xfrm>
          <a:prstGeom prst="rect">
            <a:avLst/>
          </a:prstGeom>
          <a:ln w="12700">
            <a:miter lim="400000"/>
            <a:headEnd/>
            <a:tailEnd/>
          </a:ln>
        </p:spPr>
      </p:pic>
      <p:pic>
        <p:nvPicPr>
          <p:cNvPr id="263" name="大参林.png" descr="大参林.png"/>
          <p:cNvPicPr>
            <a:picLocks noChangeAspect="1"/>
          </p:cNvPicPr>
          <p:nvPr/>
        </p:nvPicPr>
        <p:blipFill>
          <a:blip r:embed="rId7"/>
          <a:stretch>
            <a:fillRect/>
          </a:stretch>
        </p:blipFill>
        <p:spPr>
          <a:xfrm>
            <a:off x="3715956" y="12342041"/>
            <a:ext cx="4880655" cy="521967"/>
          </a:xfrm>
          <a:prstGeom prst="rect">
            <a:avLst/>
          </a:prstGeom>
          <a:ln w="12700">
            <a:miter lim="400000"/>
            <a:headEnd/>
            <a:tailEnd/>
          </a:ln>
        </p:spPr>
      </p:pic>
      <p:pic>
        <p:nvPicPr>
          <p:cNvPr id="264" name="三一重工.png" descr="三一重工.png"/>
          <p:cNvPicPr>
            <a:picLocks noChangeAspect="1"/>
          </p:cNvPicPr>
          <p:nvPr/>
        </p:nvPicPr>
        <p:blipFill>
          <a:blip r:embed="rId8"/>
          <a:stretch>
            <a:fillRect/>
          </a:stretch>
        </p:blipFill>
        <p:spPr>
          <a:xfrm>
            <a:off x="7430068" y="6658122"/>
            <a:ext cx="2830871" cy="1325881"/>
          </a:xfrm>
          <a:prstGeom prst="rect">
            <a:avLst/>
          </a:prstGeom>
          <a:ln w="12700">
            <a:miter lim="400000"/>
            <a:headEnd/>
            <a:tailEnd/>
          </a:ln>
        </p:spPr>
      </p:pic>
      <p:pic>
        <p:nvPicPr>
          <p:cNvPr id="265" name="致远互联logo.png" descr="致远互联logo.png"/>
          <p:cNvPicPr>
            <a:picLocks noChangeAspect="1"/>
          </p:cNvPicPr>
          <p:nvPr/>
        </p:nvPicPr>
        <p:blipFill>
          <a:blip r:embed="rId9"/>
          <a:stretch>
            <a:fillRect/>
          </a:stretch>
        </p:blipFill>
        <p:spPr>
          <a:xfrm>
            <a:off x="14313653" y="10973403"/>
            <a:ext cx="2891001" cy="996897"/>
          </a:xfrm>
          <a:prstGeom prst="rect">
            <a:avLst/>
          </a:prstGeom>
          <a:ln w="12700">
            <a:miter lim="400000"/>
            <a:headEnd/>
            <a:tailEnd/>
          </a:ln>
        </p:spPr>
      </p:pic>
      <p:pic>
        <p:nvPicPr>
          <p:cNvPr id="266" name="˼Ϊ 2.png" descr="˼Ϊ 2.png"/>
          <p:cNvPicPr>
            <a:picLocks noChangeAspect="1"/>
          </p:cNvPicPr>
          <p:nvPr/>
        </p:nvPicPr>
        <p:blipFill>
          <a:blip r:embed="rId10"/>
          <a:stretch>
            <a:fillRect/>
          </a:stretch>
        </p:blipFill>
        <p:spPr>
          <a:xfrm>
            <a:off x="20740031" y="10792969"/>
            <a:ext cx="3567304" cy="1155808"/>
          </a:xfrm>
          <a:prstGeom prst="rect">
            <a:avLst/>
          </a:prstGeom>
          <a:ln w="12700">
            <a:miter lim="400000"/>
            <a:headEnd/>
            <a:tailEnd/>
          </a:ln>
        </p:spPr>
      </p:pic>
      <p:pic>
        <p:nvPicPr>
          <p:cNvPr id="267" name="联想Lenovo.png" descr="联想Lenovo.png"/>
          <p:cNvPicPr>
            <a:picLocks noChangeAspect="1"/>
          </p:cNvPicPr>
          <p:nvPr/>
        </p:nvPicPr>
        <p:blipFill>
          <a:blip r:embed="rId11"/>
          <a:srcRect t="17411" b="17411"/>
          <a:stretch>
            <a:fillRect/>
          </a:stretch>
        </p:blipFill>
        <p:spPr>
          <a:xfrm>
            <a:off x="4108420" y="6741823"/>
            <a:ext cx="3159523" cy="1158361"/>
          </a:xfrm>
          <a:prstGeom prst="rect">
            <a:avLst/>
          </a:prstGeom>
          <a:ln w="12700">
            <a:miter lim="400000"/>
            <a:headEnd/>
            <a:tailEnd/>
          </a:ln>
        </p:spPr>
      </p:pic>
      <p:pic>
        <p:nvPicPr>
          <p:cNvPr id="268" name="汉口银行.png" descr="汉口银行.png"/>
          <p:cNvPicPr>
            <a:picLocks noChangeAspect="1"/>
          </p:cNvPicPr>
          <p:nvPr/>
        </p:nvPicPr>
        <p:blipFill>
          <a:blip r:embed="rId12"/>
          <a:stretch>
            <a:fillRect/>
          </a:stretch>
        </p:blipFill>
        <p:spPr>
          <a:xfrm>
            <a:off x="7686387" y="5570802"/>
            <a:ext cx="4088406" cy="944563"/>
          </a:xfrm>
          <a:prstGeom prst="rect">
            <a:avLst/>
          </a:prstGeom>
          <a:ln w="12700">
            <a:miter lim="400000"/>
            <a:headEnd/>
            <a:tailEnd/>
          </a:ln>
        </p:spPr>
      </p:pic>
      <p:pic>
        <p:nvPicPr>
          <p:cNvPr id="269" name="图像" descr="图像"/>
          <p:cNvPicPr>
            <a:picLocks noChangeAspect="1"/>
          </p:cNvPicPr>
          <p:nvPr/>
        </p:nvPicPr>
        <p:blipFill>
          <a:blip r:embed="rId13"/>
          <a:stretch>
            <a:fillRect/>
          </a:stretch>
        </p:blipFill>
        <p:spPr>
          <a:xfrm>
            <a:off x="21127984" y="5585490"/>
            <a:ext cx="2891001" cy="897208"/>
          </a:xfrm>
          <a:prstGeom prst="rect">
            <a:avLst/>
          </a:prstGeom>
          <a:ln w="12700">
            <a:miter lim="400000"/>
            <a:headEnd/>
            <a:tailEnd/>
          </a:ln>
        </p:spPr>
      </p:pic>
      <p:pic>
        <p:nvPicPr>
          <p:cNvPr id="270" name="国家电网-01.png" descr="国家电网-01.png"/>
          <p:cNvPicPr>
            <a:picLocks noChangeAspect="1"/>
          </p:cNvPicPr>
          <p:nvPr/>
        </p:nvPicPr>
        <p:blipFill>
          <a:blip r:embed="rId14"/>
          <a:stretch>
            <a:fillRect/>
          </a:stretch>
        </p:blipFill>
        <p:spPr>
          <a:xfrm>
            <a:off x="506777" y="7969885"/>
            <a:ext cx="3778399" cy="1452331"/>
          </a:xfrm>
          <a:prstGeom prst="rect">
            <a:avLst/>
          </a:prstGeom>
          <a:ln w="12700">
            <a:miter lim="400000"/>
            <a:headEnd/>
            <a:tailEnd/>
          </a:ln>
        </p:spPr>
      </p:pic>
      <p:pic>
        <p:nvPicPr>
          <p:cNvPr id="271" name="西安交通大学.png" descr="西安交通大学.png"/>
          <p:cNvPicPr>
            <a:picLocks noChangeAspect="1"/>
          </p:cNvPicPr>
          <p:nvPr/>
        </p:nvPicPr>
        <p:blipFill>
          <a:blip r:embed="rId15"/>
          <a:stretch>
            <a:fillRect/>
          </a:stretch>
        </p:blipFill>
        <p:spPr>
          <a:xfrm>
            <a:off x="450898" y="9636161"/>
            <a:ext cx="3514961" cy="1038352"/>
          </a:xfrm>
          <a:prstGeom prst="rect">
            <a:avLst/>
          </a:prstGeom>
          <a:ln w="12700">
            <a:miter lim="400000"/>
            <a:headEnd/>
            <a:tailEnd/>
          </a:ln>
        </p:spPr>
      </p:pic>
      <p:pic>
        <p:nvPicPr>
          <p:cNvPr id="272" name="中国工程物理研究院.png" descr="中国工程物理研究院.png"/>
          <p:cNvPicPr>
            <a:picLocks noChangeAspect="1"/>
          </p:cNvPicPr>
          <p:nvPr/>
        </p:nvPicPr>
        <p:blipFill>
          <a:blip r:embed="rId16"/>
          <a:stretch>
            <a:fillRect/>
          </a:stretch>
        </p:blipFill>
        <p:spPr>
          <a:xfrm>
            <a:off x="10641407" y="9605405"/>
            <a:ext cx="4974887" cy="1038352"/>
          </a:xfrm>
          <a:prstGeom prst="rect">
            <a:avLst/>
          </a:prstGeom>
          <a:ln w="12700">
            <a:miter lim="400000"/>
            <a:headEnd/>
            <a:tailEnd/>
          </a:ln>
        </p:spPr>
      </p:pic>
      <p:pic>
        <p:nvPicPr>
          <p:cNvPr id="273" name="二维火.png" descr="二维火.png"/>
          <p:cNvPicPr>
            <a:picLocks noChangeAspect="1"/>
          </p:cNvPicPr>
          <p:nvPr/>
        </p:nvPicPr>
        <p:blipFill>
          <a:blip r:embed="rId17"/>
          <a:stretch>
            <a:fillRect/>
          </a:stretch>
        </p:blipFill>
        <p:spPr>
          <a:xfrm>
            <a:off x="7090312" y="11001049"/>
            <a:ext cx="2937216" cy="1038352"/>
          </a:xfrm>
          <a:prstGeom prst="rect">
            <a:avLst/>
          </a:prstGeom>
          <a:ln w="12700">
            <a:miter lim="400000"/>
            <a:headEnd/>
            <a:tailEnd/>
          </a:ln>
        </p:spPr>
      </p:pic>
      <p:pic>
        <p:nvPicPr>
          <p:cNvPr id="274" name="东南大学.png" descr="东南大学.png"/>
          <p:cNvPicPr>
            <a:picLocks noChangeAspect="1"/>
          </p:cNvPicPr>
          <p:nvPr/>
        </p:nvPicPr>
        <p:blipFill>
          <a:blip r:embed="rId18"/>
          <a:stretch>
            <a:fillRect/>
          </a:stretch>
        </p:blipFill>
        <p:spPr>
          <a:xfrm>
            <a:off x="4245012" y="9664755"/>
            <a:ext cx="2886338" cy="919652"/>
          </a:xfrm>
          <a:prstGeom prst="rect">
            <a:avLst/>
          </a:prstGeom>
          <a:ln w="12700">
            <a:miter lim="400000"/>
            <a:headEnd/>
            <a:tailEnd/>
          </a:ln>
        </p:spPr>
      </p:pic>
      <p:pic>
        <p:nvPicPr>
          <p:cNvPr id="275" name="图像" descr="图像"/>
          <p:cNvPicPr>
            <a:picLocks noChangeAspect="1"/>
          </p:cNvPicPr>
          <p:nvPr/>
        </p:nvPicPr>
        <p:blipFill>
          <a:blip r:embed="rId19"/>
          <a:stretch>
            <a:fillRect/>
          </a:stretch>
        </p:blipFill>
        <p:spPr>
          <a:xfrm>
            <a:off x="7162753" y="9434176"/>
            <a:ext cx="3365501" cy="1320801"/>
          </a:xfrm>
          <a:prstGeom prst="rect">
            <a:avLst/>
          </a:prstGeom>
          <a:ln w="12700">
            <a:miter lim="400000"/>
            <a:headEnd/>
            <a:tailEnd/>
          </a:ln>
        </p:spPr>
      </p:pic>
      <p:pic>
        <p:nvPicPr>
          <p:cNvPr id="276" name="图像" descr="图像"/>
          <p:cNvPicPr>
            <a:picLocks noChangeAspect="1"/>
          </p:cNvPicPr>
          <p:nvPr/>
        </p:nvPicPr>
        <p:blipFill>
          <a:blip r:embed="rId20"/>
          <a:stretch>
            <a:fillRect/>
          </a:stretch>
        </p:blipFill>
        <p:spPr>
          <a:xfrm>
            <a:off x="13698278" y="6811763"/>
            <a:ext cx="3928575" cy="1083188"/>
          </a:xfrm>
          <a:prstGeom prst="rect">
            <a:avLst/>
          </a:prstGeom>
          <a:ln w="12700">
            <a:miter lim="400000"/>
            <a:headEnd/>
            <a:tailEnd/>
          </a:ln>
        </p:spPr>
      </p:pic>
      <p:pic>
        <p:nvPicPr>
          <p:cNvPr id="277" name="中原证券.png" descr="中原证券.png"/>
          <p:cNvPicPr>
            <a:picLocks noChangeAspect="1"/>
          </p:cNvPicPr>
          <p:nvPr/>
        </p:nvPicPr>
        <p:blipFill>
          <a:blip r:embed="rId21"/>
          <a:stretch>
            <a:fillRect/>
          </a:stretch>
        </p:blipFill>
        <p:spPr>
          <a:xfrm>
            <a:off x="15468128" y="4237406"/>
            <a:ext cx="3313151" cy="897208"/>
          </a:xfrm>
          <a:prstGeom prst="rect">
            <a:avLst/>
          </a:prstGeom>
          <a:ln w="12700">
            <a:miter lim="400000"/>
            <a:headEnd/>
            <a:tailEnd/>
          </a:ln>
        </p:spPr>
      </p:pic>
      <p:pic>
        <p:nvPicPr>
          <p:cNvPr id="278" name="南瑞.png" descr="南瑞.png"/>
          <p:cNvPicPr>
            <a:picLocks noChangeAspect="1"/>
          </p:cNvPicPr>
          <p:nvPr/>
        </p:nvPicPr>
        <p:blipFill>
          <a:blip r:embed="rId22"/>
          <a:stretch>
            <a:fillRect/>
          </a:stretch>
        </p:blipFill>
        <p:spPr>
          <a:xfrm>
            <a:off x="4758665" y="8502465"/>
            <a:ext cx="3301414" cy="554410"/>
          </a:xfrm>
          <a:prstGeom prst="rect">
            <a:avLst/>
          </a:prstGeom>
          <a:ln w="12700">
            <a:miter lim="400000"/>
            <a:headEnd/>
            <a:tailEnd/>
          </a:ln>
        </p:spPr>
      </p:pic>
      <p:pic>
        <p:nvPicPr>
          <p:cNvPr id="279" name="中海油.png" descr="中海油.png"/>
          <p:cNvPicPr>
            <a:picLocks noChangeAspect="1"/>
          </p:cNvPicPr>
          <p:nvPr/>
        </p:nvPicPr>
        <p:blipFill>
          <a:blip r:embed="rId23"/>
          <a:stretch>
            <a:fillRect/>
          </a:stretch>
        </p:blipFill>
        <p:spPr>
          <a:xfrm>
            <a:off x="8377081" y="8247453"/>
            <a:ext cx="2960292" cy="901683"/>
          </a:xfrm>
          <a:prstGeom prst="rect">
            <a:avLst/>
          </a:prstGeom>
          <a:ln w="12700">
            <a:miter lim="400000"/>
            <a:headEnd/>
            <a:tailEnd/>
          </a:ln>
        </p:spPr>
      </p:pic>
      <p:pic>
        <p:nvPicPr>
          <p:cNvPr id="280" name="图像" descr="图像"/>
          <p:cNvPicPr>
            <a:picLocks noChangeAspect="1"/>
          </p:cNvPicPr>
          <p:nvPr/>
        </p:nvPicPr>
        <p:blipFill>
          <a:blip r:embed="rId24"/>
          <a:stretch>
            <a:fillRect/>
          </a:stretch>
        </p:blipFill>
        <p:spPr>
          <a:xfrm>
            <a:off x="4148209" y="5644872"/>
            <a:ext cx="3435544" cy="913419"/>
          </a:xfrm>
          <a:prstGeom prst="rect">
            <a:avLst/>
          </a:prstGeom>
          <a:ln w="12700">
            <a:miter lim="400000"/>
            <a:headEnd/>
            <a:tailEnd/>
          </a:ln>
        </p:spPr>
      </p:pic>
      <p:pic>
        <p:nvPicPr>
          <p:cNvPr id="281" name="云智天下.png" descr="云智天下.png"/>
          <p:cNvPicPr>
            <a:picLocks noChangeAspect="1"/>
          </p:cNvPicPr>
          <p:nvPr/>
        </p:nvPicPr>
        <p:blipFill>
          <a:blip r:embed="rId25"/>
          <a:stretch>
            <a:fillRect/>
          </a:stretch>
        </p:blipFill>
        <p:spPr>
          <a:xfrm>
            <a:off x="10465230" y="10977395"/>
            <a:ext cx="3313151" cy="840651"/>
          </a:xfrm>
          <a:prstGeom prst="rect">
            <a:avLst/>
          </a:prstGeom>
          <a:ln w="12700">
            <a:miter lim="400000"/>
            <a:headEnd/>
            <a:tailEnd/>
          </a:ln>
        </p:spPr>
      </p:pic>
      <p:pic>
        <p:nvPicPr>
          <p:cNvPr id="282" name="图像" descr="图像"/>
          <p:cNvPicPr>
            <a:picLocks noChangeAspect="1"/>
          </p:cNvPicPr>
          <p:nvPr/>
        </p:nvPicPr>
        <p:blipFill>
          <a:blip r:embed="rId26"/>
          <a:stretch>
            <a:fillRect/>
          </a:stretch>
        </p:blipFill>
        <p:spPr>
          <a:xfrm>
            <a:off x="18491531" y="8037979"/>
            <a:ext cx="3175001" cy="1244601"/>
          </a:xfrm>
          <a:prstGeom prst="rect">
            <a:avLst/>
          </a:prstGeom>
          <a:ln w="12700">
            <a:miter lim="400000"/>
            <a:headEnd/>
            <a:tailEnd/>
          </a:ln>
        </p:spPr>
      </p:pic>
      <p:pic>
        <p:nvPicPr>
          <p:cNvPr id="283" name="立白.png" descr="立白.png"/>
          <p:cNvPicPr>
            <a:picLocks noChangeAspect="1"/>
          </p:cNvPicPr>
          <p:nvPr/>
        </p:nvPicPr>
        <p:blipFill>
          <a:blip r:embed="rId27"/>
          <a:srcRect t="14698" b="14698"/>
          <a:stretch>
            <a:fillRect/>
          </a:stretch>
        </p:blipFill>
        <p:spPr>
          <a:xfrm>
            <a:off x="10423064" y="6724999"/>
            <a:ext cx="3113147" cy="1236356"/>
          </a:xfrm>
          <a:prstGeom prst="rect">
            <a:avLst/>
          </a:prstGeom>
          <a:ln w="12700">
            <a:miter lim="400000"/>
            <a:headEnd/>
            <a:tailEnd/>
          </a:ln>
        </p:spPr>
      </p:pic>
      <p:pic>
        <p:nvPicPr>
          <p:cNvPr id="284" name="图像" descr="图像"/>
          <p:cNvPicPr>
            <a:picLocks noChangeAspect="1"/>
          </p:cNvPicPr>
          <p:nvPr/>
        </p:nvPicPr>
        <p:blipFill>
          <a:blip r:embed="rId28"/>
          <a:stretch>
            <a:fillRect/>
          </a:stretch>
        </p:blipFill>
        <p:spPr>
          <a:xfrm>
            <a:off x="17929601" y="6811763"/>
            <a:ext cx="2645875" cy="1018600"/>
          </a:xfrm>
          <a:prstGeom prst="rect">
            <a:avLst/>
          </a:prstGeom>
          <a:ln w="12700">
            <a:miter lim="400000"/>
            <a:headEnd/>
            <a:tailEnd/>
          </a:ln>
        </p:spPr>
      </p:pic>
      <p:pic>
        <p:nvPicPr>
          <p:cNvPr id="285" name="图像" descr="图像"/>
          <p:cNvPicPr>
            <a:picLocks noChangeAspect="1"/>
          </p:cNvPicPr>
          <p:nvPr/>
        </p:nvPicPr>
        <p:blipFill>
          <a:blip r:embed="rId29"/>
          <a:stretch>
            <a:fillRect/>
          </a:stretch>
        </p:blipFill>
        <p:spPr>
          <a:xfrm>
            <a:off x="3743442" y="11043975"/>
            <a:ext cx="3111501" cy="952501"/>
          </a:xfrm>
          <a:prstGeom prst="rect">
            <a:avLst/>
          </a:prstGeom>
          <a:ln w="12700">
            <a:miter lim="400000"/>
            <a:headEnd/>
            <a:tailEnd/>
          </a:ln>
        </p:spPr>
      </p:pic>
      <p:pic>
        <p:nvPicPr>
          <p:cNvPr id="286" name="图像" descr="图像"/>
          <p:cNvPicPr>
            <a:picLocks noChangeAspect="1"/>
          </p:cNvPicPr>
          <p:nvPr/>
        </p:nvPicPr>
        <p:blipFill>
          <a:blip r:embed="rId30"/>
          <a:stretch>
            <a:fillRect/>
          </a:stretch>
        </p:blipFill>
        <p:spPr>
          <a:xfrm>
            <a:off x="17739928" y="10859244"/>
            <a:ext cx="2933701" cy="1308101"/>
          </a:xfrm>
          <a:prstGeom prst="rect">
            <a:avLst/>
          </a:prstGeom>
          <a:ln w="12700">
            <a:miter lim="400000"/>
            <a:headEnd/>
            <a:tailEnd/>
          </a:ln>
        </p:spPr>
      </p:pic>
      <p:pic>
        <p:nvPicPr>
          <p:cNvPr id="287" name="图像" descr="图像"/>
          <p:cNvPicPr>
            <a:picLocks noChangeAspect="1"/>
          </p:cNvPicPr>
          <p:nvPr/>
        </p:nvPicPr>
        <p:blipFill>
          <a:blip r:embed="rId31"/>
          <a:srcRect t="11678" b="11678"/>
          <a:stretch>
            <a:fillRect/>
          </a:stretch>
        </p:blipFill>
        <p:spPr>
          <a:xfrm>
            <a:off x="18976747" y="9242840"/>
            <a:ext cx="1981201" cy="1518440"/>
          </a:xfrm>
          <a:prstGeom prst="rect">
            <a:avLst/>
          </a:prstGeom>
          <a:ln w="12700">
            <a:miter lim="400000"/>
            <a:headEnd/>
            <a:tailEnd/>
          </a:ln>
        </p:spPr>
      </p:pic>
      <p:pic>
        <p:nvPicPr>
          <p:cNvPr id="288" name="图像" descr="图像"/>
          <p:cNvPicPr>
            <a:picLocks noChangeAspect="1"/>
          </p:cNvPicPr>
          <p:nvPr/>
        </p:nvPicPr>
        <p:blipFill>
          <a:blip r:embed="rId32"/>
          <a:stretch>
            <a:fillRect/>
          </a:stretch>
        </p:blipFill>
        <p:spPr>
          <a:xfrm>
            <a:off x="15759152" y="9760112"/>
            <a:ext cx="2921001" cy="914401"/>
          </a:xfrm>
          <a:prstGeom prst="rect">
            <a:avLst/>
          </a:prstGeom>
          <a:ln w="12700">
            <a:miter lim="400000"/>
            <a:headEnd/>
            <a:tailEnd/>
          </a:ln>
        </p:spPr>
      </p:pic>
      <p:pic>
        <p:nvPicPr>
          <p:cNvPr id="289" name="图像" descr="图像"/>
          <p:cNvPicPr>
            <a:picLocks noChangeAspect="1"/>
          </p:cNvPicPr>
          <p:nvPr/>
        </p:nvPicPr>
        <p:blipFill>
          <a:blip r:embed="rId33"/>
          <a:srcRect l="13570" t="17289" r="13570" b="17289"/>
          <a:stretch>
            <a:fillRect/>
          </a:stretch>
        </p:blipFill>
        <p:spPr>
          <a:xfrm>
            <a:off x="11754670" y="7961265"/>
            <a:ext cx="2748201" cy="1412447"/>
          </a:xfrm>
          <a:prstGeom prst="rect">
            <a:avLst/>
          </a:prstGeom>
          <a:ln w="12700">
            <a:miter lim="400000"/>
            <a:headEnd/>
            <a:tailEnd/>
          </a:ln>
        </p:spPr>
      </p:pic>
      <p:pic>
        <p:nvPicPr>
          <p:cNvPr id="290" name="图像" descr="图像"/>
          <p:cNvPicPr>
            <a:picLocks noChangeAspect="1"/>
          </p:cNvPicPr>
          <p:nvPr/>
        </p:nvPicPr>
        <p:blipFill>
          <a:blip r:embed="rId34"/>
          <a:stretch>
            <a:fillRect/>
          </a:stretch>
        </p:blipFill>
        <p:spPr>
          <a:xfrm>
            <a:off x="22300009" y="3878983"/>
            <a:ext cx="1255630" cy="1255631"/>
          </a:xfrm>
          <a:prstGeom prst="rect">
            <a:avLst/>
          </a:prstGeom>
          <a:ln w="12700">
            <a:miter lim="400000"/>
            <a:headEnd/>
            <a:tailEnd/>
          </a:ln>
        </p:spPr>
      </p:pic>
      <p:pic>
        <p:nvPicPr>
          <p:cNvPr id="291" name="图像" descr="图像"/>
          <p:cNvPicPr>
            <a:picLocks noChangeAspect="1"/>
          </p:cNvPicPr>
          <p:nvPr/>
        </p:nvPicPr>
        <p:blipFill>
          <a:blip r:embed="rId35"/>
          <a:srcRect l="8491" t="11391" r="11726" b="11391"/>
          <a:stretch>
            <a:fillRect/>
          </a:stretch>
        </p:blipFill>
        <p:spPr>
          <a:xfrm>
            <a:off x="653620" y="11948776"/>
            <a:ext cx="2850091" cy="1308381"/>
          </a:xfrm>
          <a:prstGeom prst="rect">
            <a:avLst/>
          </a:prstGeom>
          <a:ln w="12700">
            <a:miter lim="400000"/>
            <a:headEnd/>
            <a:tailEnd/>
          </a:ln>
        </p:spPr>
      </p:pic>
      <p:pic>
        <p:nvPicPr>
          <p:cNvPr id="292" name="图像" descr="图像"/>
          <p:cNvPicPr>
            <a:picLocks noChangeAspect="1"/>
          </p:cNvPicPr>
          <p:nvPr/>
        </p:nvPicPr>
        <p:blipFill>
          <a:blip r:embed="rId36"/>
          <a:srcRect l="7548" t="15193" r="7548" b="18900"/>
          <a:stretch>
            <a:fillRect/>
          </a:stretch>
        </p:blipFill>
        <p:spPr>
          <a:xfrm>
            <a:off x="21982780" y="7830362"/>
            <a:ext cx="1818092" cy="1412345"/>
          </a:xfrm>
          <a:prstGeom prst="rect">
            <a:avLst/>
          </a:prstGeom>
          <a:ln w="12700">
            <a:miter lim="400000"/>
            <a:headEnd/>
            <a:tailEnd/>
          </a:ln>
        </p:spPr>
      </p:pic>
      <p:pic>
        <p:nvPicPr>
          <p:cNvPr id="293" name="图像" descr="图像"/>
          <p:cNvPicPr>
            <a:picLocks noChangeAspect="1"/>
          </p:cNvPicPr>
          <p:nvPr/>
        </p:nvPicPr>
        <p:blipFill>
          <a:blip r:embed="rId37"/>
          <a:srcRect l="21821" t="31195" r="23297" b="28791"/>
          <a:stretch>
            <a:fillRect/>
          </a:stretch>
        </p:blipFill>
        <p:spPr>
          <a:xfrm>
            <a:off x="8609387" y="4181576"/>
            <a:ext cx="3556352" cy="1103420"/>
          </a:xfrm>
          <a:prstGeom prst="rect">
            <a:avLst/>
          </a:prstGeom>
          <a:ln w="12700">
            <a:miter lim="400000"/>
            <a:headEnd/>
            <a:tailEnd/>
          </a:ln>
        </p:spPr>
      </p:pic>
      <p:pic>
        <p:nvPicPr>
          <p:cNvPr id="294" name="图像" descr="图像"/>
          <p:cNvPicPr>
            <a:picLocks noChangeAspect="1"/>
          </p:cNvPicPr>
          <p:nvPr/>
        </p:nvPicPr>
        <p:blipFill>
          <a:blip r:embed="rId38"/>
          <a:srcRect l="13799" r="13799"/>
          <a:stretch>
            <a:fillRect/>
          </a:stretch>
        </p:blipFill>
        <p:spPr>
          <a:xfrm>
            <a:off x="14907812" y="8115565"/>
            <a:ext cx="3267406" cy="1083093"/>
          </a:xfrm>
          <a:prstGeom prst="rect">
            <a:avLst/>
          </a:prstGeom>
          <a:ln w="12700">
            <a:miter lim="400000"/>
            <a:headEnd/>
            <a:tailEnd/>
          </a:ln>
        </p:spPr>
      </p:pic>
      <p:pic>
        <p:nvPicPr>
          <p:cNvPr id="295" name="图像" descr="图像"/>
          <p:cNvPicPr>
            <a:picLocks noChangeAspect="1"/>
          </p:cNvPicPr>
          <p:nvPr/>
        </p:nvPicPr>
        <p:blipFill>
          <a:blip r:embed="rId39"/>
          <a:srcRect l="6040" t="14843" r="4860" b="20139"/>
          <a:stretch>
            <a:fillRect/>
          </a:stretch>
        </p:blipFill>
        <p:spPr>
          <a:xfrm>
            <a:off x="470463" y="6723268"/>
            <a:ext cx="3475919" cy="1060234"/>
          </a:xfrm>
          <a:prstGeom prst="rect">
            <a:avLst/>
          </a:prstGeom>
          <a:ln w="12700">
            <a:miter lim="400000"/>
            <a:headEnd/>
            <a:tailEnd/>
          </a:ln>
        </p:spPr>
      </p:pic>
      <p:pic>
        <p:nvPicPr>
          <p:cNvPr id="296" name="图像" descr="图像"/>
          <p:cNvPicPr>
            <a:picLocks noChangeAspect="1"/>
          </p:cNvPicPr>
          <p:nvPr/>
        </p:nvPicPr>
        <p:blipFill>
          <a:blip r:embed="rId40"/>
          <a:srcRect l="5098" t="17456" r="8448" b="17456"/>
          <a:stretch>
            <a:fillRect/>
          </a:stretch>
        </p:blipFill>
        <p:spPr>
          <a:xfrm>
            <a:off x="565117" y="5661353"/>
            <a:ext cx="3286470" cy="897066"/>
          </a:xfrm>
          <a:prstGeom prst="rect">
            <a:avLst/>
          </a:prstGeom>
          <a:ln w="12700">
            <a:miter lim="400000"/>
            <a:headEnd/>
            <a:tailEnd/>
          </a:ln>
        </p:spPr>
      </p:pic>
      <p:pic>
        <p:nvPicPr>
          <p:cNvPr id="297" name="图像" descr="图像"/>
          <p:cNvPicPr>
            <a:picLocks noChangeAspect="1"/>
          </p:cNvPicPr>
          <p:nvPr/>
        </p:nvPicPr>
        <p:blipFill>
          <a:blip r:embed="rId41"/>
          <a:stretch>
            <a:fillRect/>
          </a:stretch>
        </p:blipFill>
        <p:spPr>
          <a:xfrm>
            <a:off x="19114975" y="4178935"/>
            <a:ext cx="2921001" cy="863023"/>
          </a:xfrm>
          <a:prstGeom prst="rect">
            <a:avLst/>
          </a:prstGeom>
          <a:ln w="12700">
            <a:miter lim="400000"/>
            <a:headEnd/>
            <a:tailEnd/>
          </a:ln>
        </p:spPr>
      </p:pic>
      <p:pic>
        <p:nvPicPr>
          <p:cNvPr id="298" name="图像" descr="图像"/>
          <p:cNvPicPr>
            <a:picLocks noChangeAspect="1"/>
          </p:cNvPicPr>
          <p:nvPr/>
        </p:nvPicPr>
        <p:blipFill>
          <a:blip r:embed="rId42"/>
          <a:srcRect l="7415" t="35749" r="46263" b="35749"/>
          <a:stretch>
            <a:fillRect/>
          </a:stretch>
        </p:blipFill>
        <p:spPr>
          <a:xfrm>
            <a:off x="506777" y="11001112"/>
            <a:ext cx="2996723" cy="1038340"/>
          </a:xfrm>
          <a:prstGeom prst="rect">
            <a:avLst/>
          </a:prstGeom>
          <a:ln w="12700">
            <a:miter lim="400000"/>
            <a:headEnd/>
            <a:tailEnd/>
          </a:ln>
        </p:spPr>
      </p:pic>
      <p:pic>
        <p:nvPicPr>
          <p:cNvPr id="299" name="1216珠海网欣软件.png" descr="1216珠海网欣软件.png"/>
          <p:cNvPicPr>
            <a:picLocks noChangeAspect="1"/>
          </p:cNvPicPr>
          <p:nvPr/>
        </p:nvPicPr>
        <p:blipFill>
          <a:blip r:embed="rId43"/>
          <a:srcRect l="3030" r="3030"/>
          <a:stretch>
            <a:fillRect/>
          </a:stretch>
        </p:blipFill>
        <p:spPr>
          <a:xfrm>
            <a:off x="8729933" y="12104504"/>
            <a:ext cx="5170377" cy="1100791"/>
          </a:xfrm>
          <a:prstGeom prst="rect">
            <a:avLst/>
          </a:prstGeom>
          <a:ln w="12700">
            <a:miter lim="400000"/>
            <a:headEnd/>
            <a:tailEnd/>
          </a:ln>
        </p:spPr>
      </p:pic>
      <p:pic>
        <p:nvPicPr>
          <p:cNvPr id="300" name="图像" descr="图像"/>
          <p:cNvPicPr>
            <a:picLocks noChangeAspect="1"/>
          </p:cNvPicPr>
          <p:nvPr/>
        </p:nvPicPr>
        <p:blipFill>
          <a:blip r:embed="rId44"/>
          <a:srcRect l="2539" t="16799" r="2539" b="16799"/>
          <a:stretch>
            <a:fillRect/>
          </a:stretch>
        </p:blipFill>
        <p:spPr>
          <a:xfrm>
            <a:off x="13900293" y="12179247"/>
            <a:ext cx="3026031" cy="860450"/>
          </a:xfrm>
          <a:prstGeom prst="rect">
            <a:avLst/>
          </a:prstGeom>
          <a:ln w="12700">
            <a:miter lim="400000"/>
            <a:headEnd/>
            <a:tailEnd/>
          </a:ln>
        </p:spPr>
      </p:pic>
      <p:pic>
        <p:nvPicPr>
          <p:cNvPr id="301" name="图像" descr="图像"/>
          <p:cNvPicPr>
            <a:picLocks noChangeAspect="1"/>
          </p:cNvPicPr>
          <p:nvPr/>
        </p:nvPicPr>
        <p:blipFill>
          <a:blip r:embed="rId45"/>
          <a:srcRect t="33290" b="33290"/>
          <a:stretch>
            <a:fillRect/>
          </a:stretch>
        </p:blipFill>
        <p:spPr>
          <a:xfrm>
            <a:off x="17072306" y="12152409"/>
            <a:ext cx="3006613" cy="1004773"/>
          </a:xfrm>
          <a:prstGeom prst="rect">
            <a:avLst/>
          </a:prstGeom>
          <a:ln w="12700">
            <a:miter lim="400000"/>
            <a:headEnd/>
            <a:tailEnd/>
          </a:ln>
        </p:spPr>
      </p:pic>
      <p:pic>
        <p:nvPicPr>
          <p:cNvPr id="302" name="图像" descr="图像"/>
          <p:cNvPicPr>
            <a:picLocks noChangeAspect="1"/>
          </p:cNvPicPr>
          <p:nvPr/>
        </p:nvPicPr>
        <p:blipFill>
          <a:blip r:embed="rId46"/>
          <a:stretch>
            <a:fillRect/>
          </a:stretch>
        </p:blipFill>
        <p:spPr>
          <a:xfrm>
            <a:off x="21254516" y="9658842"/>
            <a:ext cx="2796905" cy="718126"/>
          </a:xfrm>
          <a:prstGeom prst="rect">
            <a:avLst/>
          </a:prstGeom>
          <a:ln w="12700">
            <a:miter lim="400000"/>
            <a:headEnd/>
            <a:tailEnd/>
          </a:ln>
        </p:spPr>
      </p:pic>
      <p:pic>
        <p:nvPicPr>
          <p:cNvPr id="303" name="图像" descr="图像"/>
          <p:cNvPicPr>
            <a:picLocks noChangeAspect="1"/>
          </p:cNvPicPr>
          <p:nvPr/>
        </p:nvPicPr>
        <p:blipFill>
          <a:blip r:embed="rId47"/>
          <a:srcRect l="4364" t="14388" r="4364" b="14388"/>
          <a:stretch>
            <a:fillRect/>
          </a:stretch>
        </p:blipFill>
        <p:spPr>
          <a:xfrm>
            <a:off x="20575475" y="11658013"/>
            <a:ext cx="3107096" cy="1455361"/>
          </a:xfrm>
          <a:prstGeom prst="rect">
            <a:avLst/>
          </a:prstGeom>
          <a:ln w="12700">
            <a:miter lim="400000"/>
            <a:headEnd/>
            <a:tailEnd/>
          </a:ln>
        </p:spPr>
      </p:pic>
      <p:pic>
        <p:nvPicPr>
          <p:cNvPr id="304" name="图像" descr="图像"/>
          <p:cNvPicPr>
            <a:picLocks noChangeAspect="1"/>
          </p:cNvPicPr>
          <p:nvPr/>
        </p:nvPicPr>
        <p:blipFill>
          <a:blip r:embed="rId48"/>
          <a:srcRect l="11836" t="30894" r="11836" b="30894"/>
          <a:stretch>
            <a:fillRect/>
          </a:stretch>
        </p:blipFill>
        <p:spPr>
          <a:xfrm>
            <a:off x="12308224" y="4183565"/>
            <a:ext cx="2780253" cy="100477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15364812" y="1609473"/>
            <a:ext cx="4440610" cy="1146172"/>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78" name="- 一个平台解决测试人员、测试能力、测试数据一站式问题 -"/>
          <p:cNvSpPr txBox="1"/>
          <p:nvPr/>
        </p:nvSpPr>
        <p:spPr>
          <a:xfrm>
            <a:off x="6127486" y="2833508"/>
            <a:ext cx="131098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一个平台解决测试人员协作、测试能力、测试数据一站式问题 -</a:t>
            </a:r>
          </a:p>
        </p:txBody>
      </p:sp>
      <p:sp>
        <p:nvSpPr>
          <p:cNvPr id="6" name="MeterSphere 关键能力设计：平台一站式"/>
          <p:cNvSpPr txBox="1"/>
          <p:nvPr/>
        </p:nvSpPr>
        <p:spPr>
          <a:xfrm>
            <a:off x="4344670" y="1601470"/>
            <a:ext cx="11017885" cy="1127125"/>
          </a:xfrm>
          <a:prstGeom prst="rect">
            <a:avLst/>
          </a:prstGeom>
          <a:ln w="12700">
            <a:miter lim="400000"/>
          </a:ln>
        </p:spPr>
        <p:txBody>
          <a:bodyPr wrap="squar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b="0">
                <a:latin typeface="Times New Roman Regular" panose="02020603050405020304" charset="0"/>
                <a:ea typeface="方正黑体简体" panose="02010601030101010101" charset="-122"/>
                <a:cs typeface="Times New Roman Regular" panose="02020603050405020304" charset="0"/>
              </a:rPr>
              <a:t> </a:t>
            </a:r>
            <a:r>
              <a:rPr>
                <a:latin typeface="方正黑体简体" panose="02010601030101010101" charset="-122"/>
                <a:ea typeface="方正黑体简体" panose="02010601030101010101" charset="-122"/>
                <a:cs typeface="方正黑体简体" panose="02010601030101010101" charset="-122"/>
              </a:rPr>
              <a:t>关键能力设计：</a:t>
            </a:r>
            <a:r>
              <a:rPr lang="en-US">
                <a:latin typeface="方正黑体简体" panose="02010601030101010101" charset="-122"/>
                <a:ea typeface="方正黑体简体" panose="02010601030101010101" charset="-122"/>
                <a:cs typeface="方正黑体简体" panose="02010601030101010101" charset="-122"/>
              </a:rPr>
              <a:t>   </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sp>
        <p:nvSpPr>
          <p:cNvPr id="7" name="MeterSphere 关键能力设计：平台一站式"/>
          <p:cNvSpPr txBox="1"/>
          <p:nvPr/>
        </p:nvSpPr>
        <p:spPr>
          <a:xfrm>
            <a:off x="15474060" y="1618997"/>
            <a:ext cx="4222115" cy="1127125"/>
          </a:xfrm>
          <a:prstGeom prst="rect">
            <a:avLst/>
          </a:prstGeom>
          <a:ln w="12700">
            <a:miter lim="400000"/>
          </a:ln>
        </p:spPr>
        <p:txBody>
          <a:bodyPr wrap="non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solidFill>
                  <a:srgbClr val="FFFFFF"/>
                </a:solidFill>
                <a:latin typeface="方正黑体简体" panose="02010601030101010101" charset="-122"/>
                <a:ea typeface="方正黑体简体" panose="02010601030101010101" charset="-122"/>
                <a:cs typeface="方正黑体简体" panose="02010601030101010101" charset="-122"/>
              </a:rPr>
              <a:t>平台一站式</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pic>
        <p:nvPicPr>
          <p:cNvPr id="11" name="ECB019B1-382A-4266-B25C-5B523AA43C14-1" descr="wpsoffice"/>
          <p:cNvPicPr>
            <a:picLocks noChangeAspect="1"/>
          </p:cNvPicPr>
          <p:nvPr/>
        </p:nvPicPr>
        <p:blipFill>
          <a:blip r:embed="rId1"/>
          <a:stretch>
            <a:fillRect/>
          </a:stretch>
        </p:blipFill>
        <p:spPr>
          <a:xfrm>
            <a:off x="2414270" y="2969895"/>
            <a:ext cx="19555460" cy="1091184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 以项目为维度的测试管理，让测试不再局限于具体测试人员-"/>
          <p:cNvSpPr txBox="1"/>
          <p:nvPr/>
        </p:nvSpPr>
        <p:spPr>
          <a:xfrm>
            <a:off x="5954848" y="2829784"/>
            <a:ext cx="12474303"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 以项目为维度的测试管理，让测试不再局限于具体测试人员-</a:t>
            </a:r>
          </a:p>
        </p:txBody>
      </p:sp>
      <p:sp>
        <p:nvSpPr>
          <p:cNvPr id="430" name="MeterSphere 的关键架构设计之二：团队协作及多租户模型"/>
          <p:cNvSpPr txBox="1"/>
          <p:nvPr/>
        </p:nvSpPr>
        <p:spPr>
          <a:xfrm>
            <a:off x="-1" y="1478738"/>
            <a:ext cx="24383998"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关键能力设计一：协作一站式</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433" name="角色权限管理（菜单、操作）"/>
          <p:cNvGrpSpPr/>
          <p:nvPr/>
        </p:nvGrpSpPr>
        <p:grpSpPr>
          <a:xfrm>
            <a:off x="2822657" y="12311295"/>
            <a:ext cx="18579142" cy="889002"/>
            <a:chOff x="0" y="0"/>
            <a:chExt cx="18579140" cy="889000"/>
          </a:xfrm>
        </p:grpSpPr>
        <p:sp>
          <p:nvSpPr>
            <p:cNvPr id="431" name="矩形"/>
            <p:cNvSpPr/>
            <p:nvPr/>
          </p:nvSpPr>
          <p:spPr>
            <a:xfrm>
              <a:off x="-1" y="0"/>
              <a:ext cx="18579142" cy="889001"/>
            </a:xfrm>
            <a:prstGeom prst="rect">
              <a:avLst/>
            </a:prstGeom>
            <a:solidFill>
              <a:schemeClr val="accent2">
                <a:hueOff val="167855"/>
                <a:satOff val="17755"/>
                <a:lumOff val="-16655"/>
              </a:schemeClr>
            </a:solidFill>
            <a:ln w="12700" cap="flat">
              <a:noFill/>
              <a:miter lim="400000"/>
            </a:ln>
            <a:effectLst/>
          </p:spPr>
          <p:txBody>
            <a:bodyPr wrap="square" lIns="71436" tIns="71436" rIns="71436" bIns="71436" numCol="1" anchor="ctr">
              <a:noAutofit/>
            </a:bodyPr>
            <a:lstStyle/>
            <a:p>
              <a:pPr defTabSz="821690">
                <a:defRPr b="0">
                  <a:solidFill>
                    <a:srgbClr val="FFFFFF"/>
                  </a:solidFill>
                </a:defRPr>
              </a:pPr>
            </a:p>
          </p:txBody>
        </p:sp>
        <p:sp>
          <p:nvSpPr>
            <p:cNvPr id="432" name="角色权限管理（菜单、操作）"/>
            <p:cNvSpPr txBox="1"/>
            <p:nvPr/>
          </p:nvSpPr>
          <p:spPr>
            <a:xfrm>
              <a:off x="-1" y="113031"/>
              <a:ext cx="18579142"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defRPr>
              </a:lvl1pPr>
            </a:lstStyle>
            <a:p>
              <a:r>
                <a:t>角色权限管理（菜单、操作）</a:t>
              </a:r>
            </a:p>
          </p:txBody>
        </p:sp>
      </p:grpSp>
      <p:grpSp>
        <p:nvGrpSpPr>
          <p:cNvPr id="436" name="共享用例库"/>
          <p:cNvGrpSpPr/>
          <p:nvPr/>
        </p:nvGrpSpPr>
        <p:grpSpPr>
          <a:xfrm>
            <a:off x="3879434" y="4037295"/>
            <a:ext cx="2589772" cy="714373"/>
            <a:chOff x="0" y="0"/>
            <a:chExt cx="2589770" cy="714371"/>
          </a:xfrm>
        </p:grpSpPr>
        <p:sp>
          <p:nvSpPr>
            <p:cNvPr id="43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5" name="共享用例库"/>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共享用例库</a:t>
              </a:r>
            </a:p>
          </p:txBody>
        </p:sp>
      </p:grpSp>
      <p:grpSp>
        <p:nvGrpSpPr>
          <p:cNvPr id="439" name="项目交接"/>
          <p:cNvGrpSpPr/>
          <p:nvPr/>
        </p:nvGrpSpPr>
        <p:grpSpPr>
          <a:xfrm>
            <a:off x="3876330" y="4922456"/>
            <a:ext cx="2589772" cy="714373"/>
            <a:chOff x="0" y="0"/>
            <a:chExt cx="2589770" cy="714371"/>
          </a:xfrm>
        </p:grpSpPr>
        <p:sp>
          <p:nvSpPr>
            <p:cNvPr id="43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8" name="项目交接"/>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项目交接</a:t>
              </a:r>
            </a:p>
          </p:txBody>
        </p:sp>
      </p:grpSp>
      <p:sp>
        <p:nvSpPr>
          <p:cNvPr id="440" name="文本框 384"/>
          <p:cNvSpPr txBox="1"/>
          <p:nvPr/>
        </p:nvSpPr>
        <p:spPr>
          <a:xfrm>
            <a:off x="7304861" y="6419716"/>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甲团队</a:t>
            </a:r>
          </a:p>
        </p:txBody>
      </p:sp>
      <p:sp>
        <p:nvSpPr>
          <p:cNvPr id="441" name="文本框 386"/>
          <p:cNvSpPr txBox="1"/>
          <p:nvPr/>
        </p:nvSpPr>
        <p:spPr>
          <a:xfrm>
            <a:off x="1489536" y="7758141"/>
            <a:ext cx="3927428"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A 项目全生命测试周期</a:t>
            </a:r>
          </a:p>
        </p:txBody>
      </p:sp>
      <p:sp>
        <p:nvSpPr>
          <p:cNvPr id="442" name="文本框 387"/>
          <p:cNvSpPr txBox="1"/>
          <p:nvPr/>
        </p:nvSpPr>
        <p:spPr>
          <a:xfrm>
            <a:off x="18822122" y="7686612"/>
            <a:ext cx="443653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C 项目全生命测试周期</a:t>
            </a:r>
          </a:p>
        </p:txBody>
      </p:sp>
      <p:sp>
        <p:nvSpPr>
          <p:cNvPr id="443" name="文本框 388"/>
          <p:cNvSpPr txBox="1"/>
          <p:nvPr/>
        </p:nvSpPr>
        <p:spPr>
          <a:xfrm>
            <a:off x="10893666" y="7173572"/>
            <a:ext cx="2735330" cy="9296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共同参与项目测试（测试协同）</a:t>
            </a:r>
          </a:p>
        </p:txBody>
      </p:sp>
      <p:grpSp>
        <p:nvGrpSpPr>
          <p:cNvPr id="446" name="用例脑图"/>
          <p:cNvGrpSpPr/>
          <p:nvPr/>
        </p:nvGrpSpPr>
        <p:grpSpPr>
          <a:xfrm>
            <a:off x="6687570" y="4037295"/>
            <a:ext cx="2589772" cy="714373"/>
            <a:chOff x="0" y="0"/>
            <a:chExt cx="2589770" cy="714371"/>
          </a:xfrm>
        </p:grpSpPr>
        <p:sp>
          <p:nvSpPr>
            <p:cNvPr id="44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5" name="用例脑图"/>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用例脑图</a:t>
              </a:r>
            </a:p>
          </p:txBody>
        </p:sp>
      </p:grpSp>
      <p:grpSp>
        <p:nvGrpSpPr>
          <p:cNvPr id="449" name="场景编写"/>
          <p:cNvGrpSpPr/>
          <p:nvPr/>
        </p:nvGrpSpPr>
        <p:grpSpPr>
          <a:xfrm>
            <a:off x="6679014" y="4922456"/>
            <a:ext cx="2589772" cy="714373"/>
            <a:chOff x="0" y="0"/>
            <a:chExt cx="2589770" cy="714371"/>
          </a:xfrm>
        </p:grpSpPr>
        <p:sp>
          <p:nvSpPr>
            <p:cNvPr id="44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8" name="场景编写"/>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场景编写</a:t>
              </a:r>
            </a:p>
          </p:txBody>
        </p:sp>
      </p:grpSp>
      <p:sp>
        <p:nvSpPr>
          <p:cNvPr id="450" name="箭头: 左右 391"/>
          <p:cNvSpPr/>
          <p:nvPr/>
        </p:nvSpPr>
        <p:spPr>
          <a:xfrm>
            <a:off x="10596919" y="6479352"/>
            <a:ext cx="3328826" cy="554806"/>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451" name="文本框 392"/>
          <p:cNvSpPr txBox="1"/>
          <p:nvPr/>
        </p:nvSpPr>
        <p:spPr>
          <a:xfrm>
            <a:off x="10978260" y="6089459"/>
            <a:ext cx="256614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人员调岗与交接</a:t>
            </a:r>
          </a:p>
        </p:txBody>
      </p:sp>
      <p:grpSp>
        <p:nvGrpSpPr>
          <p:cNvPr id="454" name="评审协同"/>
          <p:cNvGrpSpPr/>
          <p:nvPr/>
        </p:nvGrpSpPr>
        <p:grpSpPr>
          <a:xfrm>
            <a:off x="9493490" y="4040748"/>
            <a:ext cx="2589772" cy="714373"/>
            <a:chOff x="0" y="0"/>
            <a:chExt cx="2589770" cy="714371"/>
          </a:xfrm>
        </p:grpSpPr>
        <p:sp>
          <p:nvSpPr>
            <p:cNvPr id="452"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3" name="评审协同"/>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评审协同</a:t>
              </a:r>
            </a:p>
          </p:txBody>
        </p:sp>
      </p:grpSp>
      <p:grpSp>
        <p:nvGrpSpPr>
          <p:cNvPr id="457" name="计划制定"/>
          <p:cNvGrpSpPr/>
          <p:nvPr/>
        </p:nvGrpSpPr>
        <p:grpSpPr>
          <a:xfrm>
            <a:off x="9480143" y="4922456"/>
            <a:ext cx="2589772" cy="714373"/>
            <a:chOff x="0" y="0"/>
            <a:chExt cx="2589770" cy="714371"/>
          </a:xfrm>
        </p:grpSpPr>
        <p:sp>
          <p:nvSpPr>
            <p:cNvPr id="455"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6" name="计划制定"/>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计划制定</a:t>
              </a:r>
            </a:p>
          </p:txBody>
        </p:sp>
      </p:grpSp>
      <p:grpSp>
        <p:nvGrpSpPr>
          <p:cNvPr id="460" name="接口规范"/>
          <p:cNvGrpSpPr/>
          <p:nvPr/>
        </p:nvGrpSpPr>
        <p:grpSpPr>
          <a:xfrm>
            <a:off x="12301625" y="4040748"/>
            <a:ext cx="2589772" cy="714373"/>
            <a:chOff x="0" y="0"/>
            <a:chExt cx="2589770" cy="714371"/>
          </a:xfrm>
        </p:grpSpPr>
        <p:sp>
          <p:nvSpPr>
            <p:cNvPr id="458"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9" name="接口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接口规范</a:t>
              </a:r>
            </a:p>
          </p:txBody>
        </p:sp>
      </p:grpSp>
      <p:grpSp>
        <p:nvGrpSpPr>
          <p:cNvPr id="463" name="脚本规范"/>
          <p:cNvGrpSpPr/>
          <p:nvPr/>
        </p:nvGrpSpPr>
        <p:grpSpPr>
          <a:xfrm>
            <a:off x="12282824" y="4922456"/>
            <a:ext cx="2589772" cy="714373"/>
            <a:chOff x="0" y="0"/>
            <a:chExt cx="2589770" cy="714371"/>
          </a:xfrm>
        </p:grpSpPr>
        <p:sp>
          <p:nvSpPr>
            <p:cNvPr id="461"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2" name="脚本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脚本规范</a:t>
              </a:r>
            </a:p>
          </p:txBody>
        </p:sp>
      </p:grpSp>
      <p:grpSp>
        <p:nvGrpSpPr>
          <p:cNvPr id="466" name="数据度量"/>
          <p:cNvGrpSpPr/>
          <p:nvPr/>
        </p:nvGrpSpPr>
        <p:grpSpPr>
          <a:xfrm>
            <a:off x="17917898" y="4040748"/>
            <a:ext cx="2589772" cy="714373"/>
            <a:chOff x="0" y="0"/>
            <a:chExt cx="2589770" cy="714371"/>
          </a:xfrm>
        </p:grpSpPr>
        <p:sp>
          <p:nvSpPr>
            <p:cNvPr id="46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5" name="数据度量"/>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数据度量</a:t>
              </a:r>
            </a:p>
          </p:txBody>
        </p:sp>
      </p:grpSp>
      <p:grpSp>
        <p:nvGrpSpPr>
          <p:cNvPr id="469" name="报告分享"/>
          <p:cNvGrpSpPr/>
          <p:nvPr/>
        </p:nvGrpSpPr>
        <p:grpSpPr>
          <a:xfrm>
            <a:off x="17886638" y="4922456"/>
            <a:ext cx="2589772" cy="714373"/>
            <a:chOff x="0" y="0"/>
            <a:chExt cx="2589770" cy="714371"/>
          </a:xfrm>
        </p:grpSpPr>
        <p:sp>
          <p:nvSpPr>
            <p:cNvPr id="46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8" name="报告分享"/>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报告分享</a:t>
              </a:r>
            </a:p>
          </p:txBody>
        </p:sp>
      </p:grpSp>
      <p:grpSp>
        <p:nvGrpSpPr>
          <p:cNvPr id="472" name="版本管理"/>
          <p:cNvGrpSpPr/>
          <p:nvPr/>
        </p:nvGrpSpPr>
        <p:grpSpPr>
          <a:xfrm>
            <a:off x="15109761" y="4040748"/>
            <a:ext cx="2589773" cy="714373"/>
            <a:chOff x="0" y="0"/>
            <a:chExt cx="2589771" cy="714371"/>
          </a:xfrm>
        </p:grpSpPr>
        <p:sp>
          <p:nvSpPr>
            <p:cNvPr id="470" name="矩形"/>
            <p:cNvSpPr/>
            <p:nvPr/>
          </p:nvSpPr>
          <p:spPr>
            <a:xfrm>
              <a:off x="0" y="28412"/>
              <a:ext cx="2589772"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71" name="版本管理"/>
            <p:cNvSpPr txBox="1"/>
            <p:nvPr/>
          </p:nvSpPr>
          <p:spPr>
            <a:xfrm>
              <a:off x="0" y="-1"/>
              <a:ext cx="2589772" cy="714373"/>
            </a:xfrm>
            <a:prstGeom prst="rect">
              <a:avLst/>
            </a:prstGeom>
            <a:noFill/>
            <a:ln w="12700" cap="flat">
              <a:noFill/>
              <a:miter lim="400000"/>
            </a:ln>
            <a:effectLst/>
          </p:spPr>
          <p:txBody>
            <a:bodyPr wrap="square" lIns="71435" tIns="71435" rIns="71435" bIns="71435" numCol="1" anchor="ctr">
              <a:spAutoFit/>
            </a:bodyPr>
            <a:lstStyle/>
            <a:p>
              <a:pPr defTabSz="821690">
                <a:defRPr b="0">
                  <a:solidFill>
                    <a:srgbClr val="FFFFFF"/>
                  </a:solidFill>
                </a:defRPr>
              </a:pPr>
              <a:r>
                <a:t>版本</a:t>
              </a:r>
              <a:r>
                <a:rPr>
                  <a:latin typeface="Apple Braille" panose="05000000000000000000"/>
                  <a:ea typeface="Apple Braille" panose="05000000000000000000"/>
                  <a:cs typeface="Apple Braille" panose="05000000000000000000"/>
                  <a:sym typeface="Apple Braille" panose="05000000000000000000"/>
                </a:rPr>
                <a:t>管理</a:t>
              </a:r>
              <a:endParaRPr>
                <a:latin typeface="Apple Braille" panose="05000000000000000000"/>
                <a:ea typeface="Apple Braille" panose="05000000000000000000"/>
                <a:cs typeface="Apple Braille" panose="05000000000000000000"/>
                <a:sym typeface="Apple Braille" panose="05000000000000000000"/>
              </a:endParaRPr>
            </a:p>
          </p:txBody>
        </p:sp>
      </p:grpSp>
      <p:grpSp>
        <p:nvGrpSpPr>
          <p:cNvPr id="475" name="消息中心"/>
          <p:cNvGrpSpPr/>
          <p:nvPr/>
        </p:nvGrpSpPr>
        <p:grpSpPr>
          <a:xfrm>
            <a:off x="15085508" y="4922456"/>
            <a:ext cx="2589772" cy="714373"/>
            <a:chOff x="0" y="0"/>
            <a:chExt cx="2589770" cy="714371"/>
          </a:xfrm>
        </p:grpSpPr>
        <p:sp>
          <p:nvSpPr>
            <p:cNvPr id="473"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74" name="消息中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消息中心</a:t>
              </a:r>
            </a:p>
          </p:txBody>
        </p:sp>
      </p:grpSp>
      <p:sp>
        <p:nvSpPr>
          <p:cNvPr id="476" name="文本框 411"/>
          <p:cNvSpPr txBox="1"/>
          <p:nvPr/>
        </p:nvSpPr>
        <p:spPr>
          <a:xfrm>
            <a:off x="15281811" y="6372747"/>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乙团队</a:t>
            </a:r>
          </a:p>
        </p:txBody>
      </p:sp>
      <p:sp>
        <p:nvSpPr>
          <p:cNvPr id="477" name="矩形 412"/>
          <p:cNvSpPr/>
          <p:nvPr/>
        </p:nvSpPr>
        <p:spPr>
          <a:xfrm>
            <a:off x="2634171" y="3912001"/>
            <a:ext cx="18956114" cy="1853576"/>
          </a:xfrm>
          <a:prstGeom prst="rect">
            <a:avLst/>
          </a:prstGeom>
          <a:ln w="25400">
            <a:solidFill>
              <a:srgbClr val="929292"/>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grpSp>
        <p:nvGrpSpPr>
          <p:cNvPr id="494" name="成组"/>
          <p:cNvGrpSpPr/>
          <p:nvPr/>
        </p:nvGrpSpPr>
        <p:grpSpPr>
          <a:xfrm>
            <a:off x="2463555" y="8426676"/>
            <a:ext cx="6068467" cy="3523736"/>
            <a:chOff x="0" y="0"/>
            <a:chExt cx="6068466" cy="3523734"/>
          </a:xfrm>
        </p:grpSpPr>
        <p:sp>
          <p:nvSpPr>
            <p:cNvPr id="478"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81" name="测试跟踪"/>
            <p:cNvGrpSpPr/>
            <p:nvPr/>
          </p:nvGrpSpPr>
          <p:grpSpPr>
            <a:xfrm>
              <a:off x="455138" y="1317366"/>
              <a:ext cx="2407462" cy="889002"/>
              <a:chOff x="0" y="0"/>
              <a:chExt cx="2407460" cy="889000"/>
            </a:xfrm>
          </p:grpSpPr>
          <p:sp>
            <p:nvSpPr>
              <p:cNvPr id="479"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0"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484" name="项目 A"/>
            <p:cNvGrpSpPr/>
            <p:nvPr/>
          </p:nvGrpSpPr>
          <p:grpSpPr>
            <a:xfrm>
              <a:off x="494232" y="173608"/>
              <a:ext cx="5080003" cy="889002"/>
              <a:chOff x="0" y="0"/>
              <a:chExt cx="5080001" cy="889000"/>
            </a:xfrm>
          </p:grpSpPr>
          <p:sp>
            <p:nvSpPr>
              <p:cNvPr id="482"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83" name="项目 A"/>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A</a:t>
                </a:r>
              </a:p>
            </p:txBody>
          </p:sp>
        </p:grpSp>
        <p:grpSp>
          <p:nvGrpSpPr>
            <p:cNvPr id="487" name="测试跟踪"/>
            <p:cNvGrpSpPr/>
            <p:nvPr/>
          </p:nvGrpSpPr>
          <p:grpSpPr>
            <a:xfrm>
              <a:off x="3176447" y="1317366"/>
              <a:ext cx="2407463" cy="889002"/>
              <a:chOff x="0" y="0"/>
              <a:chExt cx="2407461" cy="889000"/>
            </a:xfrm>
          </p:grpSpPr>
          <p:sp>
            <p:nvSpPr>
              <p:cNvPr id="48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6"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490" name="测试跟踪"/>
            <p:cNvGrpSpPr/>
            <p:nvPr/>
          </p:nvGrpSpPr>
          <p:grpSpPr>
            <a:xfrm>
              <a:off x="455138" y="2452189"/>
              <a:ext cx="2407462" cy="889002"/>
              <a:chOff x="0" y="0"/>
              <a:chExt cx="2407460" cy="889000"/>
            </a:xfrm>
          </p:grpSpPr>
          <p:sp>
            <p:nvSpPr>
              <p:cNvPr id="488"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9"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493" name="测试跟踪"/>
            <p:cNvGrpSpPr/>
            <p:nvPr/>
          </p:nvGrpSpPr>
          <p:grpSpPr>
            <a:xfrm>
              <a:off x="3176447" y="2452189"/>
              <a:ext cx="2407463" cy="889002"/>
              <a:chOff x="0" y="0"/>
              <a:chExt cx="2407461" cy="889000"/>
            </a:xfrm>
          </p:grpSpPr>
          <p:sp>
            <p:nvSpPr>
              <p:cNvPr id="491"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2"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11" name="成组"/>
          <p:cNvGrpSpPr/>
          <p:nvPr/>
        </p:nvGrpSpPr>
        <p:grpSpPr>
          <a:xfrm>
            <a:off x="9049222" y="8492356"/>
            <a:ext cx="6068466" cy="3523736"/>
            <a:chOff x="0" y="0"/>
            <a:chExt cx="6068465" cy="3523734"/>
          </a:xfrm>
        </p:grpSpPr>
        <p:sp>
          <p:nvSpPr>
            <p:cNvPr id="495" name="MeterSphere 开源持续测试平台"/>
            <p:cNvSpPr/>
            <p:nvPr/>
          </p:nvSpPr>
          <p:spPr>
            <a:xfrm>
              <a:off x="-1" y="0"/>
              <a:ext cx="6068467" cy="3523736"/>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98" name="测试跟踪"/>
            <p:cNvGrpSpPr/>
            <p:nvPr/>
          </p:nvGrpSpPr>
          <p:grpSpPr>
            <a:xfrm>
              <a:off x="455138" y="1317366"/>
              <a:ext cx="2407462" cy="889002"/>
              <a:chOff x="0" y="0"/>
              <a:chExt cx="2407460" cy="889000"/>
            </a:xfrm>
          </p:grpSpPr>
          <p:sp>
            <p:nvSpPr>
              <p:cNvPr id="496"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7"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01" name="项目 B"/>
            <p:cNvGrpSpPr/>
            <p:nvPr/>
          </p:nvGrpSpPr>
          <p:grpSpPr>
            <a:xfrm>
              <a:off x="494232" y="173608"/>
              <a:ext cx="5080002" cy="889002"/>
              <a:chOff x="0" y="0"/>
              <a:chExt cx="5080001" cy="889000"/>
            </a:xfrm>
          </p:grpSpPr>
          <p:sp>
            <p:nvSpPr>
              <p:cNvPr id="499" name="矩形"/>
              <p:cNvSpPr/>
              <p:nvPr/>
            </p:nvSpPr>
            <p:spPr>
              <a:xfrm>
                <a:off x="-1" y="0"/>
                <a:ext cx="5080003"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00" name="项目 B"/>
              <p:cNvSpPr txBox="1"/>
              <p:nvPr/>
            </p:nvSpPr>
            <p:spPr>
              <a:xfrm>
                <a:off x="-1" y="55564"/>
                <a:ext cx="5080003"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B</a:t>
                </a:r>
              </a:p>
            </p:txBody>
          </p:sp>
        </p:grpSp>
        <p:grpSp>
          <p:nvGrpSpPr>
            <p:cNvPr id="504" name="测试跟踪"/>
            <p:cNvGrpSpPr/>
            <p:nvPr/>
          </p:nvGrpSpPr>
          <p:grpSpPr>
            <a:xfrm>
              <a:off x="3176447" y="1317366"/>
              <a:ext cx="2407463" cy="889002"/>
              <a:chOff x="0" y="0"/>
              <a:chExt cx="2407461" cy="889000"/>
            </a:xfrm>
          </p:grpSpPr>
          <p:sp>
            <p:nvSpPr>
              <p:cNvPr id="502"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3"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07" name="测试跟踪"/>
            <p:cNvGrpSpPr/>
            <p:nvPr/>
          </p:nvGrpSpPr>
          <p:grpSpPr>
            <a:xfrm>
              <a:off x="455138" y="2452190"/>
              <a:ext cx="2407462" cy="889002"/>
              <a:chOff x="0" y="0"/>
              <a:chExt cx="2407460" cy="889000"/>
            </a:xfrm>
          </p:grpSpPr>
          <p:sp>
            <p:nvSpPr>
              <p:cNvPr id="505"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6"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10" name="测试跟踪"/>
            <p:cNvGrpSpPr/>
            <p:nvPr/>
          </p:nvGrpSpPr>
          <p:grpSpPr>
            <a:xfrm>
              <a:off x="3176447" y="2452190"/>
              <a:ext cx="2407463" cy="889002"/>
              <a:chOff x="0" y="0"/>
              <a:chExt cx="2407461" cy="889000"/>
            </a:xfrm>
          </p:grpSpPr>
          <p:sp>
            <p:nvSpPr>
              <p:cNvPr id="508"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9"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28" name="成组"/>
          <p:cNvGrpSpPr/>
          <p:nvPr/>
        </p:nvGrpSpPr>
        <p:grpSpPr>
          <a:xfrm>
            <a:off x="15692434" y="8492358"/>
            <a:ext cx="6068468" cy="3523735"/>
            <a:chOff x="0" y="0"/>
            <a:chExt cx="6068466" cy="3523734"/>
          </a:xfrm>
        </p:grpSpPr>
        <p:sp>
          <p:nvSpPr>
            <p:cNvPr id="512"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515" name="测试跟踪"/>
            <p:cNvGrpSpPr/>
            <p:nvPr/>
          </p:nvGrpSpPr>
          <p:grpSpPr>
            <a:xfrm>
              <a:off x="455138" y="1317366"/>
              <a:ext cx="2407462" cy="889002"/>
              <a:chOff x="0" y="0"/>
              <a:chExt cx="2407460" cy="889000"/>
            </a:xfrm>
          </p:grpSpPr>
          <p:sp>
            <p:nvSpPr>
              <p:cNvPr id="513"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14"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18" name="项目 C"/>
            <p:cNvGrpSpPr/>
            <p:nvPr/>
          </p:nvGrpSpPr>
          <p:grpSpPr>
            <a:xfrm>
              <a:off x="494232" y="173608"/>
              <a:ext cx="5080003" cy="889002"/>
              <a:chOff x="0" y="0"/>
              <a:chExt cx="5080001" cy="889000"/>
            </a:xfrm>
          </p:grpSpPr>
          <p:sp>
            <p:nvSpPr>
              <p:cNvPr id="516"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17" name="项目 C"/>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C</a:t>
                </a:r>
              </a:p>
            </p:txBody>
          </p:sp>
        </p:grpSp>
        <p:grpSp>
          <p:nvGrpSpPr>
            <p:cNvPr id="521" name="测试跟踪"/>
            <p:cNvGrpSpPr/>
            <p:nvPr/>
          </p:nvGrpSpPr>
          <p:grpSpPr>
            <a:xfrm>
              <a:off x="3176447" y="1317366"/>
              <a:ext cx="2407463" cy="889002"/>
              <a:chOff x="0" y="0"/>
              <a:chExt cx="2407461" cy="889000"/>
            </a:xfrm>
          </p:grpSpPr>
          <p:sp>
            <p:nvSpPr>
              <p:cNvPr id="519"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0"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24" name="测试跟踪"/>
            <p:cNvGrpSpPr/>
            <p:nvPr/>
          </p:nvGrpSpPr>
          <p:grpSpPr>
            <a:xfrm>
              <a:off x="455138" y="2452189"/>
              <a:ext cx="2407462" cy="889002"/>
              <a:chOff x="0" y="0"/>
              <a:chExt cx="2407460" cy="889000"/>
            </a:xfrm>
          </p:grpSpPr>
          <p:sp>
            <p:nvSpPr>
              <p:cNvPr id="522"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3"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27" name="测试跟踪"/>
            <p:cNvGrpSpPr/>
            <p:nvPr/>
          </p:nvGrpSpPr>
          <p:grpSpPr>
            <a:xfrm>
              <a:off x="3176447" y="2452189"/>
              <a:ext cx="2407463" cy="889002"/>
              <a:chOff x="0" y="0"/>
              <a:chExt cx="2407461" cy="889000"/>
            </a:xfrm>
          </p:grpSpPr>
          <p:sp>
            <p:nvSpPr>
              <p:cNvPr id="52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6"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sp>
        <p:nvSpPr>
          <p:cNvPr id="529" name="形状"/>
          <p:cNvSpPr/>
          <p:nvPr/>
        </p:nvSpPr>
        <p:spPr>
          <a:xfrm>
            <a:off x="6468639"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
        <p:nvSpPr>
          <p:cNvPr id="530" name="连接线"/>
          <p:cNvSpPr/>
          <p:nvPr/>
        </p:nvSpPr>
        <p:spPr>
          <a:xfrm>
            <a:off x="6255544" y="7082655"/>
            <a:ext cx="1405588" cy="13313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1" name="连接线"/>
          <p:cNvSpPr/>
          <p:nvPr/>
        </p:nvSpPr>
        <p:spPr>
          <a:xfrm>
            <a:off x="9240849" y="6974695"/>
            <a:ext cx="2709022" cy="15049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lIns="71436" tIns="71436" rIns="71436" bIns="71436"/>
          <a:lstStyle/>
          <a:p>
            <a:pPr defTabSz="821690"/>
          </a:p>
        </p:txBody>
      </p:sp>
      <p:sp>
        <p:nvSpPr>
          <p:cNvPr id="532" name="连接线"/>
          <p:cNvSpPr/>
          <p:nvPr/>
        </p:nvSpPr>
        <p:spPr>
          <a:xfrm>
            <a:off x="12914396" y="7022390"/>
            <a:ext cx="2367417" cy="1457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3" name="连接线"/>
          <p:cNvSpPr/>
          <p:nvPr/>
        </p:nvSpPr>
        <p:spPr>
          <a:xfrm>
            <a:off x="17075895" y="7035685"/>
            <a:ext cx="1167429" cy="1363077"/>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lIns="71436" tIns="71436" rIns="71436" bIns="71436"/>
          <a:lstStyle/>
          <a:p>
            <a:pPr defTabSz="821690"/>
          </a:p>
        </p:txBody>
      </p:sp>
      <p:sp>
        <p:nvSpPr>
          <p:cNvPr id="534" name="形状"/>
          <p:cNvSpPr/>
          <p:nvPr/>
        </p:nvSpPr>
        <p:spPr>
          <a:xfrm>
            <a:off x="17324221"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eterSphere Jenkins 插件"/>
          <p:cNvSpPr/>
          <p:nvPr/>
        </p:nvSpPr>
        <p:spPr>
          <a:xfrm>
            <a:off x="11086668" y="3405943"/>
            <a:ext cx="5049108" cy="995119"/>
          </a:xfrm>
          <a:prstGeom prst="rect">
            <a:avLst/>
          </a:prstGeom>
          <a:solidFill>
            <a:srgbClr val="783887"/>
          </a:solidFill>
          <a:ln w="12700">
            <a:miter lim="400000"/>
          </a:ln>
        </p:spPr>
        <p:txBody>
          <a:bodyPr lIns="71437" tIns="71437" rIns="71437" bIns="71437" anchor="ctr"/>
          <a:lstStyle>
            <a:lvl1pPr defTabSz="821690">
              <a:spcBef>
                <a:spcPts val="5900"/>
              </a:spcBef>
              <a:defRPr sz="2800" b="0">
                <a:solidFill>
                  <a:srgbClr val="FFFFFF"/>
                </a:solidFill>
              </a:defRPr>
            </a:lvl1pPr>
          </a:lstStyle>
          <a:p>
            <a:r>
              <a:t>MeterSphere Jenkins 插件</a:t>
            </a:r>
          </a:p>
        </p:txBody>
      </p:sp>
      <p:sp>
        <p:nvSpPr>
          <p:cNvPr id="420" name="用户"/>
          <p:cNvSpPr/>
          <p:nvPr/>
        </p:nvSpPr>
        <p:spPr>
          <a:xfrm>
            <a:off x="6855272" y="3405943"/>
            <a:ext cx="2727478" cy="995119"/>
          </a:xfrm>
          <a:prstGeom prst="rect">
            <a:avLst/>
          </a:prstGeom>
          <a:solidFill>
            <a:schemeClr val="accent4">
              <a:hueOff val="-461056"/>
              <a:satOff val="4338"/>
              <a:lumOff val="-10208"/>
            </a:schemeClr>
          </a:solidFill>
          <a:ln w="12700">
            <a:miter lim="400000"/>
          </a:ln>
        </p:spPr>
        <p:txBody>
          <a:bodyPr lIns="71437" tIns="71437" rIns="71437" bIns="71437" anchor="ctr"/>
          <a:lstStyle>
            <a:lvl1pPr defTabSz="821690">
              <a:spcBef>
                <a:spcPts val="5900"/>
              </a:spcBef>
              <a:defRPr sz="2800" b="0">
                <a:solidFill>
                  <a:srgbClr val="FFFFFF"/>
                </a:solidFill>
              </a:defRPr>
            </a:lvl1pPr>
          </a:lstStyle>
          <a:p>
            <a:r>
              <a:t>用户</a:t>
            </a:r>
          </a:p>
        </p:txBody>
      </p:sp>
      <p:sp>
        <p:nvSpPr>
          <p:cNvPr id="421" name="矩形"/>
          <p:cNvSpPr/>
          <p:nvPr/>
        </p:nvSpPr>
        <p:spPr>
          <a:xfrm>
            <a:off x="945747" y="7172168"/>
            <a:ext cx="294411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2" name="矩形"/>
          <p:cNvSpPr/>
          <p:nvPr/>
        </p:nvSpPr>
        <p:spPr>
          <a:xfrm>
            <a:off x="5046477" y="7131375"/>
            <a:ext cx="3483711"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3" name="矩形"/>
          <p:cNvSpPr/>
          <p:nvPr/>
        </p:nvSpPr>
        <p:spPr>
          <a:xfrm>
            <a:off x="14029204"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4" name="矩形"/>
          <p:cNvSpPr/>
          <p:nvPr/>
        </p:nvSpPr>
        <p:spPr>
          <a:xfrm>
            <a:off x="18504467"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5" name="矩形"/>
          <p:cNvSpPr/>
          <p:nvPr/>
        </p:nvSpPr>
        <p:spPr>
          <a:xfrm>
            <a:off x="3011605" y="8653301"/>
            <a:ext cx="2555268" cy="729970"/>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6" name="矩形"/>
          <p:cNvSpPr/>
          <p:nvPr/>
        </p:nvSpPr>
        <p:spPr>
          <a:xfrm>
            <a:off x="3011605" y="9606381"/>
            <a:ext cx="2555268" cy="729971"/>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7" name="矩形"/>
          <p:cNvSpPr/>
          <p:nvPr/>
        </p:nvSpPr>
        <p:spPr>
          <a:xfrm>
            <a:off x="3011605" y="10658483"/>
            <a:ext cx="2555268" cy="729970"/>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8" name="矩形"/>
          <p:cNvSpPr/>
          <p:nvPr/>
        </p:nvSpPr>
        <p:spPr>
          <a:xfrm>
            <a:off x="12191857" y="8592734"/>
            <a:ext cx="2139449" cy="729970"/>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9" name="矩形"/>
          <p:cNvSpPr/>
          <p:nvPr/>
        </p:nvSpPr>
        <p:spPr>
          <a:xfrm>
            <a:off x="12191857" y="9545814"/>
            <a:ext cx="2139449" cy="729971"/>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0" name="矩形"/>
          <p:cNvSpPr/>
          <p:nvPr/>
        </p:nvSpPr>
        <p:spPr>
          <a:xfrm>
            <a:off x="12191857" y="10505423"/>
            <a:ext cx="2139449" cy="729970"/>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1" name="矩形"/>
          <p:cNvSpPr/>
          <p:nvPr/>
        </p:nvSpPr>
        <p:spPr>
          <a:xfrm>
            <a:off x="15979423" y="8547699"/>
            <a:ext cx="2944116" cy="995120"/>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2" name="矩形"/>
          <p:cNvSpPr/>
          <p:nvPr/>
        </p:nvSpPr>
        <p:spPr>
          <a:xfrm>
            <a:off x="15979423" y="9706773"/>
            <a:ext cx="2944116" cy="1530426"/>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3" name="矩形"/>
          <p:cNvSpPr/>
          <p:nvPr/>
        </p:nvSpPr>
        <p:spPr>
          <a:xfrm>
            <a:off x="5091052"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4" name="矩形"/>
          <p:cNvSpPr/>
          <p:nvPr/>
        </p:nvSpPr>
        <p:spPr>
          <a:xfrm>
            <a:off x="13788576"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5" name="矩形"/>
          <p:cNvSpPr/>
          <p:nvPr/>
        </p:nvSpPr>
        <p:spPr>
          <a:xfrm>
            <a:off x="18516844"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6" name="矩形"/>
          <p:cNvSpPr/>
          <p:nvPr/>
        </p:nvSpPr>
        <p:spPr>
          <a:xfrm>
            <a:off x="4459791" y="5956185"/>
            <a:ext cx="2001060" cy="729970"/>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手动测试</a:t>
            </a:r>
          </a:p>
        </p:txBody>
      </p:sp>
      <p:sp>
        <p:nvSpPr>
          <p:cNvPr id="437" name="矩形"/>
          <p:cNvSpPr/>
          <p:nvPr/>
        </p:nvSpPr>
        <p:spPr>
          <a:xfrm>
            <a:off x="7145745" y="5943807"/>
            <a:ext cx="2001059" cy="729971"/>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自动测试</a:t>
            </a:r>
          </a:p>
        </p:txBody>
      </p:sp>
      <p:sp>
        <p:nvSpPr>
          <p:cNvPr id="438" name="矩形"/>
          <p:cNvSpPr/>
          <p:nvPr/>
        </p:nvSpPr>
        <p:spPr>
          <a:xfrm>
            <a:off x="734017" y="5656707"/>
            <a:ext cx="22127123" cy="2652512"/>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9" name="矩形"/>
          <p:cNvSpPr/>
          <p:nvPr/>
        </p:nvSpPr>
        <p:spPr>
          <a:xfrm>
            <a:off x="11991516" y="9418404"/>
            <a:ext cx="2488317" cy="1993290"/>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0" name="圆角矩形"/>
          <p:cNvSpPr/>
          <p:nvPr/>
        </p:nvSpPr>
        <p:spPr>
          <a:xfrm>
            <a:off x="21322906" y="10116115"/>
            <a:ext cx="2346128" cy="847060"/>
          </a:xfrm>
          <a:prstGeom prst="roundRect">
            <a:avLst>
              <a:gd name="adj" fmla="val 22490"/>
            </a:avLst>
          </a:prstGeom>
          <a:solidFill>
            <a:srgbClr val="0096FF"/>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1" name="测试计划"/>
          <p:cNvSpPr txBox="1"/>
          <p:nvPr/>
        </p:nvSpPr>
        <p:spPr>
          <a:xfrm>
            <a:off x="1586353"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测试计划</a:t>
            </a:r>
          </a:p>
        </p:txBody>
      </p:sp>
      <p:sp>
        <p:nvSpPr>
          <p:cNvPr id="442" name="测试用例"/>
          <p:cNvSpPr txBox="1"/>
          <p:nvPr/>
        </p:nvSpPr>
        <p:spPr>
          <a:xfrm>
            <a:off x="5952325"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测试用例</a:t>
            </a:r>
          </a:p>
        </p:txBody>
      </p:sp>
      <p:sp>
        <p:nvSpPr>
          <p:cNvPr id="443" name="接口测试"/>
          <p:cNvSpPr txBox="1"/>
          <p:nvPr/>
        </p:nvSpPr>
        <p:spPr>
          <a:xfrm>
            <a:off x="1495795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接口测试</a:t>
            </a:r>
          </a:p>
        </p:txBody>
      </p:sp>
      <p:sp>
        <p:nvSpPr>
          <p:cNvPr id="444" name="性能测试"/>
          <p:cNvSpPr txBox="1"/>
          <p:nvPr/>
        </p:nvSpPr>
        <p:spPr>
          <a:xfrm>
            <a:off x="1950022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性能测试</a:t>
            </a:r>
          </a:p>
        </p:txBody>
      </p:sp>
      <p:sp>
        <p:nvSpPr>
          <p:cNvPr id="445" name="脑图导入"/>
          <p:cNvSpPr txBox="1"/>
          <p:nvPr/>
        </p:nvSpPr>
        <p:spPr>
          <a:xfrm>
            <a:off x="3500250" y="869284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脑图导入</a:t>
            </a:r>
          </a:p>
        </p:txBody>
      </p:sp>
      <p:sp>
        <p:nvSpPr>
          <p:cNvPr id="446" name="用例评审"/>
          <p:cNvSpPr txBox="1"/>
          <p:nvPr/>
        </p:nvSpPr>
        <p:spPr>
          <a:xfrm>
            <a:off x="3500250" y="964592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用例评审</a:t>
            </a:r>
          </a:p>
        </p:txBody>
      </p:sp>
      <p:sp>
        <p:nvSpPr>
          <p:cNvPr id="447" name="Jira / TAPD"/>
          <p:cNvSpPr txBox="1"/>
          <p:nvPr/>
        </p:nvSpPr>
        <p:spPr>
          <a:xfrm>
            <a:off x="3119486" y="10685876"/>
            <a:ext cx="2381631"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Jira / TAPD 等</a:t>
            </a:r>
          </a:p>
        </p:txBody>
      </p:sp>
      <p:sp>
        <p:nvSpPr>
          <p:cNvPr id="448" name="Mock 数据"/>
          <p:cNvSpPr txBox="1"/>
          <p:nvPr/>
        </p:nvSpPr>
        <p:spPr>
          <a:xfrm>
            <a:off x="12334087" y="8632281"/>
            <a:ext cx="1854987"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Mock 数据</a:t>
            </a:r>
          </a:p>
        </p:txBody>
      </p:sp>
      <p:sp>
        <p:nvSpPr>
          <p:cNvPr id="449" name="Postman"/>
          <p:cNvSpPr txBox="1"/>
          <p:nvPr/>
        </p:nvSpPr>
        <p:spPr>
          <a:xfrm>
            <a:off x="12475616" y="9613424"/>
            <a:ext cx="1571929" cy="564718"/>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Postman</a:t>
            </a:r>
          </a:p>
        </p:txBody>
      </p:sp>
      <p:sp>
        <p:nvSpPr>
          <p:cNvPr id="450" name="Swagger"/>
          <p:cNvSpPr txBox="1"/>
          <p:nvPr/>
        </p:nvSpPr>
        <p:spPr>
          <a:xfrm>
            <a:off x="12479527" y="10588049"/>
            <a:ext cx="1564107" cy="564719"/>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Swagger</a:t>
            </a:r>
          </a:p>
        </p:txBody>
      </p:sp>
      <p:sp>
        <p:nvSpPr>
          <p:cNvPr id="451" name="JMeter 脚本、CSV脚本"/>
          <p:cNvSpPr txBox="1"/>
          <p:nvPr/>
        </p:nvSpPr>
        <p:spPr>
          <a:xfrm>
            <a:off x="16288146" y="8460842"/>
            <a:ext cx="2555268" cy="1168831"/>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JMeter 脚本、CSV 脚本</a:t>
            </a:r>
          </a:p>
        </p:txBody>
      </p:sp>
      <p:sp>
        <p:nvSpPr>
          <p:cNvPr id="452" name="MeterSphere Chrome 插件录制脚本"/>
          <p:cNvSpPr txBox="1"/>
          <p:nvPr/>
        </p:nvSpPr>
        <p:spPr>
          <a:xfrm>
            <a:off x="16075976" y="9700981"/>
            <a:ext cx="2751009" cy="1600632"/>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MeterSphere Chrome 插件录制脚本</a:t>
            </a:r>
          </a:p>
        </p:txBody>
      </p:sp>
      <p:sp>
        <p:nvSpPr>
          <p:cNvPr id="453" name="压测集群"/>
          <p:cNvSpPr txBox="1"/>
          <p:nvPr/>
        </p:nvSpPr>
        <p:spPr>
          <a:xfrm>
            <a:off x="21706982" y="10178143"/>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压测集群</a:t>
            </a:r>
          </a:p>
        </p:txBody>
      </p:sp>
      <p:sp>
        <p:nvSpPr>
          <p:cNvPr id="454" name="测试结果"/>
          <p:cNvSpPr txBox="1"/>
          <p:nvPr/>
        </p:nvSpPr>
        <p:spPr>
          <a:xfrm>
            <a:off x="6059415"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455" name="测试报告"/>
          <p:cNvSpPr txBox="1"/>
          <p:nvPr/>
        </p:nvSpPr>
        <p:spPr>
          <a:xfrm>
            <a:off x="14756939"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测试报告</a:t>
            </a:r>
          </a:p>
        </p:txBody>
      </p:sp>
      <p:sp>
        <p:nvSpPr>
          <p:cNvPr id="456" name="动态测试报告"/>
          <p:cNvSpPr txBox="1"/>
          <p:nvPr/>
        </p:nvSpPr>
        <p:spPr>
          <a:xfrm>
            <a:off x="19129607" y="11763856"/>
            <a:ext cx="22891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动态测试报告</a:t>
            </a:r>
          </a:p>
        </p:txBody>
      </p:sp>
      <p:sp>
        <p:nvSpPr>
          <p:cNvPr id="457" name="线条"/>
          <p:cNvSpPr/>
          <p:nvPr/>
        </p:nvSpPr>
        <p:spPr>
          <a:xfrm flipV="1">
            <a:off x="9576137" y="3918973"/>
            <a:ext cx="1510531" cy="2"/>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8" name="线条"/>
          <p:cNvSpPr/>
          <p:nvPr/>
        </p:nvSpPr>
        <p:spPr>
          <a:xfrm>
            <a:off x="3894876" y="7689501"/>
            <a:ext cx="1196177"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9" name="线条"/>
          <p:cNvSpPr/>
          <p:nvPr/>
        </p:nvSpPr>
        <p:spPr>
          <a:xfrm>
            <a:off x="17568657" y="7630204"/>
            <a:ext cx="948188"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0" name="线条"/>
          <p:cNvSpPr/>
          <p:nvPr/>
        </p:nvSpPr>
        <p:spPr>
          <a:xfrm>
            <a:off x="9146803" y="6251517"/>
            <a:ext cx="11142414"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1" name="线条"/>
          <p:cNvSpPr/>
          <p:nvPr/>
        </p:nvSpPr>
        <p:spPr>
          <a:xfrm>
            <a:off x="20289217" y="6250246"/>
            <a:ext cx="2" cy="906205"/>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2" name="线条"/>
          <p:cNvSpPr/>
          <p:nvPr/>
        </p:nvSpPr>
        <p:spPr>
          <a:xfrm>
            <a:off x="13594701" y="4423183"/>
            <a:ext cx="1" cy="1214474"/>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3" name="线条"/>
          <p:cNvSpPr/>
          <p:nvPr/>
        </p:nvSpPr>
        <p:spPr>
          <a:xfrm>
            <a:off x="8203519" y="4401061"/>
            <a:ext cx="1" cy="12365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4" name="线条"/>
          <p:cNvSpPr/>
          <p:nvPr/>
        </p:nvSpPr>
        <p:spPr>
          <a:xfrm>
            <a:off x="15446874" y="6262962"/>
            <a:ext cx="1" cy="910790"/>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5" name="线条"/>
          <p:cNvSpPr/>
          <p:nvPr/>
        </p:nvSpPr>
        <p:spPr>
          <a:xfrm>
            <a:off x="6848402" y="8128665"/>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6" name="线条"/>
          <p:cNvSpPr/>
          <p:nvPr/>
        </p:nvSpPr>
        <p:spPr>
          <a:xfrm>
            <a:off x="15553437" y="8068098"/>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7" name="线条"/>
          <p:cNvSpPr/>
          <p:nvPr/>
        </p:nvSpPr>
        <p:spPr>
          <a:xfrm>
            <a:off x="20289217" y="8068098"/>
            <a:ext cx="2"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8" name="线条"/>
          <p:cNvSpPr/>
          <p:nvPr/>
        </p:nvSpPr>
        <p:spPr>
          <a:xfrm>
            <a:off x="5458267" y="6985467"/>
            <a:ext cx="2702191" cy="3794"/>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9" name="线条"/>
          <p:cNvSpPr/>
          <p:nvPr/>
        </p:nvSpPr>
        <p:spPr>
          <a:xfrm>
            <a:off x="5460320"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0" name="线条"/>
          <p:cNvSpPr/>
          <p:nvPr/>
        </p:nvSpPr>
        <p:spPr>
          <a:xfrm>
            <a:off x="8146273"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1" name="线条"/>
          <p:cNvSpPr/>
          <p:nvPr/>
        </p:nvSpPr>
        <p:spPr>
          <a:xfrm>
            <a:off x="6828514" y="7005572"/>
            <a:ext cx="1" cy="150880"/>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2" name="线条"/>
          <p:cNvSpPr/>
          <p:nvPr/>
        </p:nvSpPr>
        <p:spPr>
          <a:xfrm>
            <a:off x="6130124" y="8128665"/>
            <a:ext cx="2" cy="288519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3" name="线条"/>
          <p:cNvSpPr/>
          <p:nvPr/>
        </p:nvSpPr>
        <p:spPr>
          <a:xfrm>
            <a:off x="5576334" y="9018284"/>
            <a:ext cx="575877" cy="2706"/>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4" name="线条"/>
          <p:cNvSpPr/>
          <p:nvPr/>
        </p:nvSpPr>
        <p:spPr>
          <a:xfrm>
            <a:off x="5576334" y="9970578"/>
            <a:ext cx="575877" cy="2705"/>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5" name="线条"/>
          <p:cNvSpPr/>
          <p:nvPr/>
        </p:nvSpPr>
        <p:spPr>
          <a:xfrm>
            <a:off x="5576334" y="11022680"/>
            <a:ext cx="575877" cy="270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6" name="线条"/>
          <p:cNvSpPr/>
          <p:nvPr/>
        </p:nvSpPr>
        <p:spPr>
          <a:xfrm>
            <a:off x="15013484" y="8085699"/>
            <a:ext cx="3" cy="2329351"/>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7" name="线条"/>
          <p:cNvSpPr/>
          <p:nvPr/>
        </p:nvSpPr>
        <p:spPr>
          <a:xfrm>
            <a:off x="14325624" y="8957717"/>
            <a:ext cx="710037" cy="2108"/>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8" name="线条"/>
          <p:cNvSpPr/>
          <p:nvPr/>
        </p:nvSpPr>
        <p:spPr>
          <a:xfrm flipV="1">
            <a:off x="14484892" y="10391656"/>
            <a:ext cx="547588" cy="4809"/>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9" name="线条"/>
          <p:cNvSpPr/>
          <p:nvPr/>
        </p:nvSpPr>
        <p:spPr>
          <a:xfrm>
            <a:off x="19624081" y="8143134"/>
            <a:ext cx="3" cy="2329350"/>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80" name="线条"/>
          <p:cNvSpPr/>
          <p:nvPr/>
        </p:nvSpPr>
        <p:spPr>
          <a:xfrm>
            <a:off x="18936222" y="9015152"/>
            <a:ext cx="710036" cy="2106"/>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1" name="线条"/>
          <p:cNvSpPr/>
          <p:nvPr/>
        </p:nvSpPr>
        <p:spPr>
          <a:xfrm>
            <a:off x="18939403" y="10449090"/>
            <a:ext cx="703674" cy="2"/>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2" name="配置 Job"/>
          <p:cNvSpPr txBox="1"/>
          <p:nvPr/>
        </p:nvSpPr>
        <p:spPr>
          <a:xfrm>
            <a:off x="9653737" y="3468949"/>
            <a:ext cx="1212774"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配置 Job</a:t>
            </a:r>
          </a:p>
        </p:txBody>
      </p:sp>
      <p:sp>
        <p:nvSpPr>
          <p:cNvPr id="483" name="UI 登录"/>
          <p:cNvSpPr txBox="1"/>
          <p:nvPr/>
        </p:nvSpPr>
        <p:spPr>
          <a:xfrm>
            <a:off x="8353086" y="4744042"/>
            <a:ext cx="1024750"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UI 登录</a:t>
            </a:r>
          </a:p>
        </p:txBody>
      </p:sp>
      <p:sp>
        <p:nvSpPr>
          <p:cNvPr id="484" name="调用"/>
          <p:cNvSpPr txBox="1"/>
          <p:nvPr/>
        </p:nvSpPr>
        <p:spPr>
          <a:xfrm>
            <a:off x="13841558" y="4836078"/>
            <a:ext cx="1177836"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API 调用</a:t>
            </a:r>
          </a:p>
        </p:txBody>
      </p:sp>
      <p:sp>
        <p:nvSpPr>
          <p:cNvPr id="485" name="关联"/>
          <p:cNvSpPr txBox="1"/>
          <p:nvPr/>
        </p:nvSpPr>
        <p:spPr>
          <a:xfrm>
            <a:off x="13447137" y="5799584"/>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运行</a:t>
            </a:r>
          </a:p>
        </p:txBody>
      </p:sp>
      <p:sp>
        <p:nvSpPr>
          <p:cNvPr id="486" name="关联"/>
          <p:cNvSpPr txBox="1"/>
          <p:nvPr/>
        </p:nvSpPr>
        <p:spPr>
          <a:xfrm>
            <a:off x="4142893" y="7199103"/>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关联</a:t>
            </a:r>
          </a:p>
        </p:txBody>
      </p:sp>
      <p:sp>
        <p:nvSpPr>
          <p:cNvPr id="487" name="对接口直接进行压测"/>
          <p:cNvSpPr txBox="1"/>
          <p:nvPr/>
        </p:nvSpPr>
        <p:spPr>
          <a:xfrm>
            <a:off x="17154796" y="6300133"/>
            <a:ext cx="1510532" cy="879475"/>
          </a:xfrm>
          <a:prstGeom prst="rect">
            <a:avLst/>
          </a:prstGeom>
          <a:ln w="12700">
            <a:miter lim="400000"/>
          </a:ln>
        </p:spPr>
        <p:txBody>
          <a:bodyPr lIns="71436" tIns="71436" rIns="71436" bIns="71436" anchor="ctr">
            <a:spAutoFit/>
          </a:bodyPr>
          <a:lstStyle>
            <a:lvl1pPr defTabSz="821690">
              <a:spcBef>
                <a:spcPts val="5900"/>
              </a:spcBef>
              <a:defRPr sz="2100" b="0">
                <a:solidFill>
                  <a:srgbClr val="5E5E5E"/>
                </a:solidFill>
              </a:defRPr>
            </a:lvl1pPr>
          </a:lstStyle>
          <a:p>
            <a:r>
              <a:t>对接口直接进行压测</a:t>
            </a:r>
          </a:p>
        </p:txBody>
      </p:sp>
      <p:sp>
        <p:nvSpPr>
          <p:cNvPr id="488" name="缺陷同步"/>
          <p:cNvSpPr txBox="1"/>
          <p:nvPr/>
        </p:nvSpPr>
        <p:spPr>
          <a:xfrm>
            <a:off x="5518937" y="11032745"/>
            <a:ext cx="12223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缺陷同步</a:t>
            </a:r>
          </a:p>
        </p:txBody>
      </p:sp>
      <p:sp>
        <p:nvSpPr>
          <p:cNvPr id="489" name="接口导入"/>
          <p:cNvSpPr txBox="1"/>
          <p:nvPr/>
        </p:nvSpPr>
        <p:spPr>
          <a:xfrm>
            <a:off x="14580097" y="10430671"/>
            <a:ext cx="866777" cy="879475"/>
          </a:xfrm>
          <a:prstGeom prst="rect">
            <a:avLst/>
          </a:prstGeom>
          <a:ln w="12700">
            <a:miter lim="400000"/>
          </a:ln>
        </p:spPr>
        <p:txBody>
          <a:bodyPr lIns="71436" tIns="71436" rIns="71436" bIns="71436" anchor="ctr">
            <a:spAutoFit/>
          </a:bodyPr>
          <a:lstStyle>
            <a:lvl1pPr algn="l" defTabSz="821690">
              <a:spcBef>
                <a:spcPts val="5900"/>
              </a:spcBef>
              <a:defRPr sz="2100" b="0">
                <a:solidFill>
                  <a:srgbClr val="5E5E5E"/>
                </a:solidFill>
              </a:defRPr>
            </a:lvl1pPr>
          </a:lstStyle>
          <a:p>
            <a:r>
              <a:t>接口导入</a:t>
            </a:r>
          </a:p>
        </p:txBody>
      </p:sp>
      <p:sp>
        <p:nvSpPr>
          <p:cNvPr id="490" name="上传"/>
          <p:cNvSpPr txBox="1"/>
          <p:nvPr/>
        </p:nvSpPr>
        <p:spPr>
          <a:xfrm>
            <a:off x="18954103" y="9406336"/>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sp>
        <p:nvSpPr>
          <p:cNvPr id="491" name="维护、管理、调用"/>
          <p:cNvSpPr txBox="1"/>
          <p:nvPr/>
        </p:nvSpPr>
        <p:spPr>
          <a:xfrm>
            <a:off x="21444937" y="8538857"/>
            <a:ext cx="688975" cy="1423035"/>
          </a:xfrm>
          <a:prstGeom prst="rect">
            <a:avLst/>
          </a:prstGeom>
          <a:ln w="12700">
            <a:miter lim="400000"/>
          </a:ln>
        </p:spPr>
        <p:txBody>
          <a:bodyPr wrap="none" lIns="71436" tIns="71436" rIns="71436" bIns="71436" anchor="ctr">
            <a:spAutoFit/>
          </a:bodyPr>
          <a:lstStyle/>
          <a:p>
            <a:pPr algn="l" defTabSz="821690">
              <a:lnSpc>
                <a:spcPct val="10000"/>
              </a:lnSpc>
              <a:spcBef>
                <a:spcPts val="3300"/>
              </a:spcBef>
              <a:defRPr sz="2100" b="0">
                <a:solidFill>
                  <a:srgbClr val="5E5E5E"/>
                </a:solidFill>
              </a:defRPr>
            </a:pPr>
            <a:r>
              <a:t>维护</a:t>
            </a:r>
          </a:p>
          <a:p>
            <a:pPr algn="l" defTabSz="821690">
              <a:lnSpc>
                <a:spcPct val="10000"/>
              </a:lnSpc>
              <a:spcBef>
                <a:spcPts val="3300"/>
              </a:spcBef>
              <a:defRPr sz="2100" b="0">
                <a:solidFill>
                  <a:srgbClr val="5E5E5E"/>
                </a:solidFill>
              </a:defRPr>
            </a:pPr>
            <a:r>
              <a:t>管理</a:t>
            </a:r>
          </a:p>
          <a:p>
            <a:pPr algn="l" defTabSz="821690">
              <a:lnSpc>
                <a:spcPct val="10000"/>
              </a:lnSpc>
              <a:spcBef>
                <a:spcPts val="3300"/>
              </a:spcBef>
              <a:defRPr sz="2100" b="0">
                <a:solidFill>
                  <a:srgbClr val="5E5E5E"/>
                </a:solidFill>
              </a:defRPr>
            </a:pPr>
            <a:r>
              <a:t>调用</a:t>
            </a:r>
          </a:p>
        </p:txBody>
      </p:sp>
      <p:sp>
        <p:nvSpPr>
          <p:cNvPr id="492" name="MeterSphere 的关键架构设计之二：团队协作及多租户模型"/>
          <p:cNvSpPr txBox="1"/>
          <p:nvPr/>
        </p:nvSpPr>
        <p:spPr>
          <a:xfrm>
            <a:off x="3" y="1499895"/>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关键能力设计二：能力一站式</a:t>
            </a:r>
            <a:endParaRPr>
              <a:latin typeface="方正黑体简体" panose="02010601030101010101" charset="-122"/>
              <a:ea typeface="方正黑体简体" panose="02010601030101010101" charset="-122"/>
              <a:cs typeface="方正黑体简体" panose="02010601030101010101" charset="-122"/>
            </a:endParaRPr>
          </a:p>
        </p:txBody>
      </p:sp>
      <p:sp>
        <p:nvSpPr>
          <p:cNvPr id="493" name="矩形"/>
          <p:cNvSpPr/>
          <p:nvPr/>
        </p:nvSpPr>
        <p:spPr>
          <a:xfrm>
            <a:off x="9553939"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cxnSp>
        <p:nvCxnSpPr>
          <p:cNvPr id="494" name="连接符: 肘形 162"/>
          <p:cNvCxnSpPr>
            <a:stCxn id="424" idx="3"/>
            <a:endCxn id="440" idx="0"/>
          </p:cNvCxnSpPr>
          <p:nvPr/>
        </p:nvCxnSpPr>
        <p:spPr>
          <a:xfrm>
            <a:off x="22044025" y="7628890"/>
            <a:ext cx="452120" cy="2487295"/>
          </a:xfrm>
          <a:prstGeom prst="bentConnector2">
            <a:avLst/>
          </a:prstGeom>
          <a:ln w="25400">
            <a:solidFill>
              <a:srgbClr val="000000"/>
            </a:solidFill>
            <a:miter lim="400000"/>
            <a:tailEnd type="triangle"/>
          </a:ln>
        </p:spPr>
      </p:cxnSp>
      <p:sp>
        <p:nvSpPr>
          <p:cNvPr id="495" name="测试用例"/>
          <p:cNvSpPr txBox="1"/>
          <p:nvPr/>
        </p:nvSpPr>
        <p:spPr>
          <a:xfrm>
            <a:off x="10663230" y="7324305"/>
            <a:ext cx="1314475"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UI 测试</a:t>
            </a:r>
          </a:p>
        </p:txBody>
      </p:sp>
      <p:sp>
        <p:nvSpPr>
          <p:cNvPr id="496" name="直接箭头连接符 166"/>
          <p:cNvSpPr/>
          <p:nvPr/>
        </p:nvSpPr>
        <p:spPr>
          <a:xfrm>
            <a:off x="11323667" y="6250246"/>
            <a:ext cx="1" cy="881129"/>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7" name="线条"/>
          <p:cNvSpPr/>
          <p:nvPr/>
        </p:nvSpPr>
        <p:spPr>
          <a:xfrm>
            <a:off x="11323668" y="8085700"/>
            <a:ext cx="1" cy="35162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8" name="矩形"/>
          <p:cNvSpPr/>
          <p:nvPr/>
        </p:nvSpPr>
        <p:spPr>
          <a:xfrm>
            <a:off x="9578693"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99" name="测试结果"/>
          <p:cNvSpPr txBox="1"/>
          <p:nvPr/>
        </p:nvSpPr>
        <p:spPr>
          <a:xfrm>
            <a:off x="10547056"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500" name="线条"/>
          <p:cNvSpPr/>
          <p:nvPr/>
        </p:nvSpPr>
        <p:spPr>
          <a:xfrm>
            <a:off x="10438160" y="8137490"/>
            <a:ext cx="1" cy="156928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01" name="线条"/>
          <p:cNvSpPr/>
          <p:nvPr/>
        </p:nvSpPr>
        <p:spPr>
          <a:xfrm>
            <a:off x="9726478" y="9694520"/>
            <a:ext cx="730733"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502" name="矩形"/>
          <p:cNvSpPr/>
          <p:nvPr/>
        </p:nvSpPr>
        <p:spPr>
          <a:xfrm>
            <a:off x="7251515" y="8885110"/>
            <a:ext cx="2474964" cy="1451242"/>
          </a:xfrm>
          <a:prstGeom prst="rect">
            <a:avLst/>
          </a:prstGeom>
          <a:solidFill>
            <a:schemeClr val="accent1">
              <a:lumOff val="-13558"/>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03" name="MeterSphere Chrome 插件录制脚本"/>
          <p:cNvSpPr txBox="1"/>
          <p:nvPr/>
        </p:nvSpPr>
        <p:spPr>
          <a:xfrm>
            <a:off x="7194021" y="9069393"/>
            <a:ext cx="2589952" cy="1082675"/>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Selenium IDE插件录制</a:t>
            </a:r>
          </a:p>
        </p:txBody>
      </p:sp>
      <p:sp>
        <p:nvSpPr>
          <p:cNvPr id="504" name="上传"/>
          <p:cNvSpPr txBox="1"/>
          <p:nvPr/>
        </p:nvSpPr>
        <p:spPr>
          <a:xfrm>
            <a:off x="9783115" y="9067115"/>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grpSp>
        <p:nvGrpSpPr>
          <p:cNvPr id="507" name="组合 189"/>
          <p:cNvGrpSpPr/>
          <p:nvPr/>
        </p:nvGrpSpPr>
        <p:grpSpPr>
          <a:xfrm>
            <a:off x="1586353" y="5799584"/>
            <a:ext cx="1662905" cy="981897"/>
            <a:chOff x="0" y="0"/>
            <a:chExt cx="1662904" cy="981895"/>
          </a:xfrm>
        </p:grpSpPr>
        <p:sp>
          <p:nvSpPr>
            <p:cNvPr id="505" name="椭圆 183"/>
            <p:cNvSpPr/>
            <p:nvPr/>
          </p:nvSpPr>
          <p:spPr>
            <a:xfrm>
              <a:off x="-1" y="0"/>
              <a:ext cx="1662906" cy="981896"/>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690">
                <a:defRPr sz="3600" b="0">
                  <a:solidFill>
                    <a:srgbClr val="FFFFFF"/>
                  </a:solidFill>
                  <a:latin typeface="+mn-lt"/>
                  <a:ea typeface="+mn-ea"/>
                  <a:cs typeface="+mn-cs"/>
                  <a:sym typeface="Helvetica Neue Medium" panose="02000503000000020004"/>
                </a:defRPr>
              </a:pPr>
            </a:p>
          </p:txBody>
        </p:sp>
        <p:sp>
          <p:nvSpPr>
            <p:cNvPr id="506" name="用户"/>
            <p:cNvSpPr txBox="1"/>
            <p:nvPr/>
          </p:nvSpPr>
          <p:spPr>
            <a:xfrm>
              <a:off x="451540" y="209961"/>
              <a:ext cx="765175" cy="561975"/>
            </a:xfrm>
            <a:prstGeom prst="rect">
              <a:avLst/>
            </a:prstGeom>
            <a:noFill/>
            <a:ln w="12700" cap="flat">
              <a:noFill/>
              <a:miter lim="400000"/>
            </a:ln>
            <a:effectLst/>
          </p:spPr>
          <p:txBody>
            <a:bodyPr wrap="none" lIns="71436" tIns="71436" rIns="71436" bIns="71436" numCol="1" anchor="ctr">
              <a:spAutoFit/>
            </a:bodyPr>
            <a:lstStyle>
              <a:lvl1pPr algn="l" defTabSz="821690">
                <a:spcBef>
                  <a:spcPts val="5900"/>
                </a:spcBef>
                <a:defRPr sz="2400" b="0">
                  <a:solidFill>
                    <a:srgbClr val="FFFFFF"/>
                  </a:solidFill>
                </a:defRPr>
              </a:lvl1pPr>
            </a:lstStyle>
            <a:p>
              <a:r>
                <a:t>发起</a:t>
              </a:r>
            </a:p>
          </p:txBody>
        </p:sp>
      </p:grpSp>
      <p:sp>
        <p:nvSpPr>
          <p:cNvPr id="510" name="直接箭头连接符 186"/>
          <p:cNvSpPr/>
          <p:nvPr/>
        </p:nvSpPr>
        <p:spPr>
          <a:xfrm>
            <a:off x="2417805" y="6781580"/>
            <a:ext cx="1" cy="390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511" name="直接箭头连接符 188"/>
          <p:cNvSpPr/>
          <p:nvPr/>
        </p:nvSpPr>
        <p:spPr>
          <a:xfrm>
            <a:off x="3248984" y="6298902"/>
            <a:ext cx="1210808" cy="12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MeterSphere 的关键架构设计之二：团队协作及多租户模型"/>
          <p:cNvSpPr txBox="1"/>
          <p:nvPr/>
        </p:nvSpPr>
        <p:spPr>
          <a:xfrm>
            <a:off x="2" y="1499895"/>
            <a:ext cx="24384000"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MeterSphere 关键能力设计三：数据一站式</a:t>
            </a:r>
            <a:endParaRPr>
              <a:latin typeface="方正黑体简体" panose="02010601030101010101" charset="-122"/>
              <a:ea typeface="方正黑体简体" panose="02010601030101010101" charset="-122"/>
            </a:endParaRPr>
          </a:p>
        </p:txBody>
      </p:sp>
      <p:sp>
        <p:nvSpPr>
          <p:cNvPr id="634" name="rectangle_274342"/>
          <p:cNvSpPr/>
          <p:nvPr/>
        </p:nvSpPr>
        <p:spPr>
          <a:xfrm rot="16200000">
            <a:off x="11115809" y="7168382"/>
            <a:ext cx="6749115" cy="1172365"/>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783887"/>
          </a:solidFill>
          <a:ln w="12700">
            <a:miter lim="400000"/>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35" name="文本框 16"/>
          <p:cNvSpPr txBox="1"/>
          <p:nvPr/>
        </p:nvSpPr>
        <p:spPr>
          <a:xfrm>
            <a:off x="14114128" y="5446282"/>
            <a:ext cx="752473" cy="4903257"/>
          </a:xfrm>
          <a:prstGeom prst="rect">
            <a:avLst/>
          </a:prstGeom>
          <a:ln w="12700">
            <a:miter lim="400000"/>
          </a:ln>
        </p:spPr>
        <p:txBody>
          <a:bodyPr vert="eaVert" lIns="71435" tIns="71435" rIns="71435" bIns="71435" anchor="ctr">
            <a:spAutoFit/>
          </a:bodyPr>
          <a:lstStyle>
            <a:lvl1pPr defTabSz="821690">
              <a:defRPr sz="4800">
                <a:solidFill>
                  <a:srgbClr val="FFFFFF"/>
                </a:solidFill>
              </a:defRPr>
            </a:lvl1pPr>
          </a:lstStyle>
          <a:p>
            <a:r>
              <a:t>测试执行</a:t>
            </a:r>
          </a:p>
        </p:txBody>
      </p:sp>
      <p:sp>
        <p:nvSpPr>
          <p:cNvPr id="636" name="文本框 17"/>
          <p:cNvSpPr txBox="1"/>
          <p:nvPr/>
        </p:nvSpPr>
        <p:spPr>
          <a:xfrm>
            <a:off x="8204253" y="6361114"/>
            <a:ext cx="4903258"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数据输入</a:t>
            </a:r>
          </a:p>
        </p:txBody>
      </p:sp>
      <p:sp>
        <p:nvSpPr>
          <p:cNvPr id="637" name="文本框 18"/>
          <p:cNvSpPr txBox="1"/>
          <p:nvPr/>
        </p:nvSpPr>
        <p:spPr>
          <a:xfrm>
            <a:off x="15557545" y="6361114"/>
            <a:ext cx="4903257"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数据输出</a:t>
            </a:r>
          </a:p>
        </p:txBody>
      </p:sp>
      <p:sp>
        <p:nvSpPr>
          <p:cNvPr id="638" name="矩形 37"/>
          <p:cNvSpPr/>
          <p:nvPr/>
        </p:nvSpPr>
        <p:spPr>
          <a:xfrm>
            <a:off x="21151743" y="5016920"/>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39" name="文本框 38"/>
          <p:cNvSpPr txBox="1"/>
          <p:nvPr/>
        </p:nvSpPr>
        <p:spPr>
          <a:xfrm>
            <a:off x="21483437" y="507139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测试计划报告</a:t>
            </a:r>
          </a:p>
        </p:txBody>
      </p:sp>
      <p:sp>
        <p:nvSpPr>
          <p:cNvPr id="640" name="矩形 40"/>
          <p:cNvSpPr/>
          <p:nvPr/>
        </p:nvSpPr>
        <p:spPr>
          <a:xfrm>
            <a:off x="21151743" y="6237018"/>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1" name="文本框 41"/>
          <p:cNvSpPr txBox="1"/>
          <p:nvPr/>
        </p:nvSpPr>
        <p:spPr>
          <a:xfrm>
            <a:off x="21483437" y="6291491"/>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功能测试报告</a:t>
            </a:r>
          </a:p>
        </p:txBody>
      </p:sp>
      <p:sp>
        <p:nvSpPr>
          <p:cNvPr id="642" name="矩形 43"/>
          <p:cNvSpPr/>
          <p:nvPr/>
        </p:nvSpPr>
        <p:spPr>
          <a:xfrm>
            <a:off x="21151743" y="7457115"/>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3" name="文本框 44"/>
          <p:cNvSpPr txBox="1"/>
          <p:nvPr/>
        </p:nvSpPr>
        <p:spPr>
          <a:xfrm>
            <a:off x="21483437" y="7511588"/>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接口测试报告</a:t>
            </a:r>
          </a:p>
        </p:txBody>
      </p:sp>
      <p:sp>
        <p:nvSpPr>
          <p:cNvPr id="644" name="矩形 46"/>
          <p:cNvSpPr/>
          <p:nvPr/>
        </p:nvSpPr>
        <p:spPr>
          <a:xfrm>
            <a:off x="21151743" y="8677212"/>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5" name="文本框 47"/>
          <p:cNvSpPr txBox="1"/>
          <p:nvPr/>
        </p:nvSpPr>
        <p:spPr>
          <a:xfrm>
            <a:off x="21483437" y="873168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UI 测试报告</a:t>
            </a:r>
          </a:p>
        </p:txBody>
      </p:sp>
      <p:sp>
        <p:nvSpPr>
          <p:cNvPr id="646" name="矩形 49"/>
          <p:cNvSpPr/>
          <p:nvPr/>
        </p:nvSpPr>
        <p:spPr>
          <a:xfrm>
            <a:off x="21151743" y="9897306"/>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7" name="文本框 50"/>
          <p:cNvSpPr txBox="1"/>
          <p:nvPr/>
        </p:nvSpPr>
        <p:spPr>
          <a:xfrm>
            <a:off x="21483437" y="9951780"/>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性能测试报告</a:t>
            </a:r>
          </a:p>
        </p:txBody>
      </p:sp>
      <p:grpSp>
        <p:nvGrpSpPr>
          <p:cNvPr id="650" name="组合 24"/>
          <p:cNvGrpSpPr/>
          <p:nvPr/>
        </p:nvGrpSpPr>
        <p:grpSpPr>
          <a:xfrm>
            <a:off x="5446131" y="8754684"/>
            <a:ext cx="2322249" cy="894340"/>
            <a:chOff x="0" y="0"/>
            <a:chExt cx="2322247" cy="894338"/>
          </a:xfrm>
        </p:grpSpPr>
        <p:sp>
          <p:nvSpPr>
            <p:cNvPr id="648" name="矩形 25"/>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49" name="文本框 26"/>
            <p:cNvSpPr txBox="1"/>
            <p:nvPr/>
          </p:nvSpPr>
          <p:spPr>
            <a:xfrm>
              <a:off x="261960" y="197933"/>
              <a:ext cx="1798326"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脚本伪造数据</a:t>
              </a:r>
            </a:p>
          </p:txBody>
        </p:sp>
      </p:grpSp>
      <p:grpSp>
        <p:nvGrpSpPr>
          <p:cNvPr id="653" name="组合 27"/>
          <p:cNvGrpSpPr/>
          <p:nvPr/>
        </p:nvGrpSpPr>
        <p:grpSpPr>
          <a:xfrm>
            <a:off x="5446131" y="6271340"/>
            <a:ext cx="2322249" cy="894339"/>
            <a:chOff x="0" y="0"/>
            <a:chExt cx="2322247" cy="894338"/>
          </a:xfrm>
        </p:grpSpPr>
        <p:sp>
          <p:nvSpPr>
            <p:cNvPr id="651" name="矩形 28"/>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2" name="文本框 29"/>
            <p:cNvSpPr txBox="1"/>
            <p:nvPr/>
          </p:nvSpPr>
          <p:spPr>
            <a:xfrm>
              <a:off x="261960" y="197934"/>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JMeter 函数</a:t>
              </a:r>
            </a:p>
          </p:txBody>
        </p:sp>
      </p:grpSp>
      <p:grpSp>
        <p:nvGrpSpPr>
          <p:cNvPr id="656" name="组合 30"/>
          <p:cNvGrpSpPr/>
          <p:nvPr/>
        </p:nvGrpSpPr>
        <p:grpSpPr>
          <a:xfrm>
            <a:off x="5446131" y="7514794"/>
            <a:ext cx="2322249" cy="894339"/>
            <a:chOff x="0" y="0"/>
            <a:chExt cx="2322247" cy="894338"/>
          </a:xfrm>
        </p:grpSpPr>
        <p:sp>
          <p:nvSpPr>
            <p:cNvPr id="654" name="矩形 31"/>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5" name="文本框 32"/>
            <p:cNvSpPr txBox="1"/>
            <p:nvPr/>
          </p:nvSpPr>
          <p:spPr>
            <a:xfrm>
              <a:off x="261960" y="197937"/>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MockJs 函数</a:t>
              </a:r>
            </a:p>
          </p:txBody>
        </p:sp>
      </p:grpSp>
      <p:grpSp>
        <p:nvGrpSpPr>
          <p:cNvPr id="659" name="组合 33"/>
          <p:cNvGrpSpPr/>
          <p:nvPr/>
        </p:nvGrpSpPr>
        <p:grpSpPr>
          <a:xfrm>
            <a:off x="631086" y="6271340"/>
            <a:ext cx="2322249" cy="894339"/>
            <a:chOff x="0" y="0"/>
            <a:chExt cx="2322248" cy="894338"/>
          </a:xfrm>
        </p:grpSpPr>
        <p:sp>
          <p:nvSpPr>
            <p:cNvPr id="657" name="矩形 34"/>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8" name="文本框 35"/>
            <p:cNvSpPr txBox="1"/>
            <p:nvPr/>
          </p:nvSpPr>
          <p:spPr>
            <a:xfrm>
              <a:off x="-1" y="197934"/>
              <a:ext cx="2230209" cy="498475"/>
            </a:xfrm>
            <a:prstGeom prst="rect">
              <a:avLst/>
            </a:prstGeom>
            <a:noFill/>
            <a:ln w="12700" cap="flat">
              <a:noFill/>
              <a:miter lim="400000"/>
            </a:ln>
            <a:effectLst/>
          </p:spPr>
          <p:txBody>
            <a:bodyPr wrap="square" lIns="71436" tIns="71436" rIns="71436" bIns="71436" numCol="1" anchor="ctr">
              <a:spAutoFit/>
            </a:bodyPr>
            <a:lstStyle/>
            <a:p>
              <a:pPr defTabSz="821690">
                <a:defRPr sz="1100">
                  <a:solidFill>
                    <a:srgbClr val="FFFFFF"/>
                  </a:solidFill>
                </a:defRPr>
              </a:pPr>
              <a:r>
                <a:t> </a:t>
              </a:r>
              <a:r>
                <a:rPr sz="2000"/>
                <a:t>数据库抽取数据</a:t>
              </a:r>
              <a:endParaRPr sz="2000"/>
            </a:p>
          </p:txBody>
        </p:sp>
      </p:grpSp>
      <p:grpSp>
        <p:nvGrpSpPr>
          <p:cNvPr id="662" name="组合 36"/>
          <p:cNvGrpSpPr/>
          <p:nvPr/>
        </p:nvGrpSpPr>
        <p:grpSpPr>
          <a:xfrm>
            <a:off x="3029979" y="6271340"/>
            <a:ext cx="2322249" cy="894339"/>
            <a:chOff x="0" y="0"/>
            <a:chExt cx="2322247" cy="894338"/>
          </a:xfrm>
        </p:grpSpPr>
        <p:sp>
          <p:nvSpPr>
            <p:cNvPr id="660" name="矩形 37"/>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1" name="文本框 38"/>
            <p:cNvSpPr txBox="1"/>
            <p:nvPr/>
          </p:nvSpPr>
          <p:spPr>
            <a:xfrm>
              <a:off x="177001" y="197937"/>
              <a:ext cx="1968245"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自定义 JAR 包</a:t>
              </a:r>
            </a:p>
          </p:txBody>
        </p:sp>
      </p:grpSp>
      <p:grpSp>
        <p:nvGrpSpPr>
          <p:cNvPr id="665" name="组合 39"/>
          <p:cNvGrpSpPr/>
          <p:nvPr/>
        </p:nvGrpSpPr>
        <p:grpSpPr>
          <a:xfrm>
            <a:off x="3029979" y="7514793"/>
            <a:ext cx="2322249" cy="894339"/>
            <a:chOff x="0" y="0"/>
            <a:chExt cx="2322247" cy="894338"/>
          </a:xfrm>
        </p:grpSpPr>
        <p:sp>
          <p:nvSpPr>
            <p:cNvPr id="663" name="矩形 40"/>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4" name="文本框 41"/>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CSV 参数化数据</a:t>
              </a:r>
            </a:p>
          </p:txBody>
        </p:sp>
      </p:grpSp>
      <p:sp>
        <p:nvSpPr>
          <p:cNvPr id="666" name="文本框 42"/>
          <p:cNvSpPr txBox="1"/>
          <p:nvPr/>
        </p:nvSpPr>
        <p:spPr>
          <a:xfrm>
            <a:off x="6044114" y="5443854"/>
            <a:ext cx="1168411" cy="662941"/>
          </a:xfrm>
          <a:prstGeom prst="rect">
            <a:avLst/>
          </a:prstGeom>
          <a:ln w="12700">
            <a:miter lim="400000"/>
          </a:ln>
        </p:spPr>
        <p:txBody>
          <a:bodyPr lIns="45719" rIns="45719">
            <a:spAutoFit/>
          </a:bodyPr>
          <a:lstStyle>
            <a:lvl1pPr defTabSz="821690">
              <a:defRPr>
                <a:solidFill>
                  <a:srgbClr val="5E5E5E"/>
                </a:solidFill>
              </a:defRPr>
            </a:lvl1pPr>
          </a:lstStyle>
          <a:p>
            <a:r>
              <a:t>造数</a:t>
            </a:r>
          </a:p>
        </p:txBody>
      </p:sp>
      <p:sp>
        <p:nvSpPr>
          <p:cNvPr id="667" name="文本框 43"/>
          <p:cNvSpPr txBox="1"/>
          <p:nvPr/>
        </p:nvSpPr>
        <p:spPr>
          <a:xfrm>
            <a:off x="3334573" y="5443854"/>
            <a:ext cx="1789707" cy="662941"/>
          </a:xfrm>
          <a:prstGeom prst="rect">
            <a:avLst/>
          </a:prstGeom>
          <a:ln w="12700">
            <a:miter lim="400000"/>
          </a:ln>
        </p:spPr>
        <p:txBody>
          <a:bodyPr lIns="45719" rIns="45719">
            <a:spAutoFit/>
          </a:bodyPr>
          <a:lstStyle>
            <a:lvl1pPr defTabSz="821690">
              <a:defRPr>
                <a:solidFill>
                  <a:srgbClr val="5E5E5E"/>
                </a:solidFill>
              </a:defRPr>
            </a:lvl1pPr>
          </a:lstStyle>
          <a:p>
            <a:r>
              <a:t>文件管理</a:t>
            </a:r>
          </a:p>
        </p:txBody>
      </p:sp>
      <p:sp>
        <p:nvSpPr>
          <p:cNvPr id="668" name="文本框 44"/>
          <p:cNvSpPr txBox="1"/>
          <p:nvPr/>
        </p:nvSpPr>
        <p:spPr>
          <a:xfrm>
            <a:off x="1246328" y="5443854"/>
            <a:ext cx="1168412" cy="662941"/>
          </a:xfrm>
          <a:prstGeom prst="rect">
            <a:avLst/>
          </a:prstGeom>
          <a:ln w="12700">
            <a:miter lim="400000"/>
          </a:ln>
        </p:spPr>
        <p:txBody>
          <a:bodyPr lIns="45719" rIns="45719">
            <a:spAutoFit/>
          </a:bodyPr>
          <a:lstStyle>
            <a:lvl1pPr defTabSz="821690">
              <a:defRPr>
                <a:solidFill>
                  <a:srgbClr val="5E5E5E"/>
                </a:solidFill>
              </a:defRPr>
            </a:lvl1pPr>
          </a:lstStyle>
          <a:p>
            <a:r>
              <a:t>取数</a:t>
            </a:r>
          </a:p>
        </p:txBody>
      </p:sp>
      <p:sp>
        <p:nvSpPr>
          <p:cNvPr id="669" name="矩形 45"/>
          <p:cNvSpPr/>
          <p:nvPr/>
        </p:nvSpPr>
        <p:spPr>
          <a:xfrm>
            <a:off x="527538" y="5302060"/>
            <a:ext cx="7438293" cy="4668418"/>
          </a:xfrm>
          <a:prstGeom prst="rect">
            <a:avLst/>
          </a:prstGeom>
          <a:ln w="254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70" name="文本框 46"/>
          <p:cNvSpPr txBox="1"/>
          <p:nvPr/>
        </p:nvSpPr>
        <p:spPr>
          <a:xfrm>
            <a:off x="1036305" y="4492137"/>
            <a:ext cx="6552977" cy="726441"/>
          </a:xfrm>
          <a:prstGeom prst="rect">
            <a:avLst/>
          </a:prstGeom>
          <a:ln w="12700">
            <a:miter lim="400000"/>
          </a:ln>
        </p:spPr>
        <p:txBody>
          <a:bodyPr lIns="45719" rIns="45719">
            <a:spAutoFit/>
          </a:bodyPr>
          <a:lstStyle/>
          <a:p>
            <a:pPr defTabSz="821690">
              <a:defRPr sz="3600">
                <a:solidFill>
                  <a:srgbClr val="5E5E5E"/>
                </a:solidFill>
              </a:defRPr>
            </a:pPr>
            <a:r>
              <a:t>MeterSphere 提供的数据能力</a:t>
            </a:r>
          </a:p>
        </p:txBody>
      </p:sp>
      <p:grpSp>
        <p:nvGrpSpPr>
          <p:cNvPr id="673" name="组合 48"/>
          <p:cNvGrpSpPr/>
          <p:nvPr/>
        </p:nvGrpSpPr>
        <p:grpSpPr>
          <a:xfrm>
            <a:off x="3024119" y="8757439"/>
            <a:ext cx="2322249" cy="894339"/>
            <a:chOff x="0" y="0"/>
            <a:chExt cx="2322247" cy="894338"/>
          </a:xfrm>
        </p:grpSpPr>
        <p:sp>
          <p:nvSpPr>
            <p:cNvPr id="671" name="矩形 49"/>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72" name="文本框 50"/>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其他依赖文件</a:t>
              </a:r>
            </a:p>
          </p:txBody>
        </p:sp>
      </p:grpSp>
      <p:sp>
        <p:nvSpPr>
          <p:cNvPr id="674" name="箭头"/>
          <p:cNvSpPr/>
          <p:nvPr/>
        </p:nvSpPr>
        <p:spPr>
          <a:xfrm>
            <a:off x="8651574" y="6501037"/>
            <a:ext cx="4369623"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675" name="箭头"/>
          <p:cNvSpPr/>
          <p:nvPr/>
        </p:nvSpPr>
        <p:spPr>
          <a:xfrm>
            <a:off x="15959536" y="6483996"/>
            <a:ext cx="4369622"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依据三个关键能力打造一站式持续测试平台"/>
          <p:cNvSpPr txBox="1"/>
          <p:nvPr/>
        </p:nvSpPr>
        <p:spPr>
          <a:xfrm>
            <a:off x="4372609" y="1499936"/>
            <a:ext cx="1568640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依据三个关键能力打造一站式持续测试平台</a:t>
            </a:r>
            <a:endParaRPr>
              <a:latin typeface="方正黑体简体" panose="02010601030101010101" charset="-122"/>
              <a:ea typeface="方正黑体简体" panose="02010601030101010101" charset="-122"/>
            </a:endParaRPr>
          </a:p>
        </p:txBody>
      </p:sp>
      <p:sp>
        <p:nvSpPr>
          <p:cNvPr id="551" name="- 让测试成为一种能力，为不同的团队进行赋能 -"/>
          <p:cNvSpPr txBox="1"/>
          <p:nvPr/>
        </p:nvSpPr>
        <p:spPr>
          <a:xfrm>
            <a:off x="7276124" y="2848231"/>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让测试成为一种能力，为不同的团队进行赋能 -</a:t>
            </a:r>
          </a:p>
        </p:txBody>
      </p:sp>
      <p:grpSp>
        <p:nvGrpSpPr>
          <p:cNvPr id="554" name="MeterSphere 一站式开源持续测试平台"/>
          <p:cNvGrpSpPr/>
          <p:nvPr/>
        </p:nvGrpSpPr>
        <p:grpSpPr>
          <a:xfrm>
            <a:off x="2028022" y="4388987"/>
            <a:ext cx="20354332" cy="4066707"/>
            <a:chOff x="0" y="0"/>
            <a:chExt cx="20354331" cy="4066706"/>
          </a:xfrm>
        </p:grpSpPr>
        <p:sp>
          <p:nvSpPr>
            <p:cNvPr id="553" name="MeterSphere 一站式开源持续测试平台"/>
            <p:cNvSpPr/>
            <p:nvPr/>
          </p:nvSpPr>
          <p:spPr>
            <a:xfrm>
              <a:off x="50800" y="50800"/>
              <a:ext cx="20252732" cy="3965107"/>
            </a:xfrm>
            <a:prstGeom prst="rect">
              <a:avLst/>
            </a:prstGeom>
            <a:noFill/>
            <a:ln>
              <a:noFill/>
            </a:ln>
            <a:effectLst/>
          </p:spPr>
          <p:txBody>
            <a:bodyPr wrap="square" lIns="71437" tIns="71437" rIns="71437" bIns="71437" numCol="1" anchor="t">
              <a:noAutofit/>
            </a:bodyPr>
            <a:lstStyle>
              <a:lvl1pPr>
                <a:defRPr sz="2900">
                  <a:solidFill>
                    <a:srgbClr val="783887"/>
                  </a:solidFill>
                </a:defRPr>
              </a:lvl1pPr>
            </a:lstStyle>
            <a:p>
              <a:r>
                <a:t>MeterSphere 一站式开源持续测试平台</a:t>
              </a:r>
            </a:p>
          </p:txBody>
        </p:sp>
        <p:pic>
          <p:nvPicPr>
            <p:cNvPr id="552" name="MeterSphere 一站式开源持续测试平台 MeterSphere 一站式开源持续测试平台" descr="MeterSphere 一站式开源持续测试平台 MeterSphere 一站式开源持续测试平台"/>
            <p:cNvPicPr/>
            <p:nvPr/>
          </p:nvPicPr>
          <p:blipFill>
            <a:blip r:embed="rId1"/>
            <a:stretch>
              <a:fillRect/>
            </a:stretch>
          </p:blipFill>
          <p:spPr>
            <a:xfrm>
              <a:off x="0" y="0"/>
              <a:ext cx="20354332" cy="4066707"/>
            </a:xfrm>
            <a:prstGeom prst="rect">
              <a:avLst/>
            </a:prstGeom>
            <a:effectLst/>
          </p:spPr>
        </p:pic>
      </p:grpSp>
      <p:sp>
        <p:nvSpPr>
          <p:cNvPr id="555" name="敏捷流程"/>
          <p:cNvSpPr/>
          <p:nvPr/>
        </p:nvSpPr>
        <p:spPr>
          <a:xfrm>
            <a:off x="2048153" y="10918441"/>
            <a:ext cx="20265289" cy="764092"/>
          </a:xfrm>
          <a:prstGeom prst="rect">
            <a:avLst/>
          </a:prstGeom>
          <a:solidFill>
            <a:schemeClr val="accent1">
              <a:lumOff val="16847"/>
            </a:schemeClr>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敏捷流程</a:t>
            </a:r>
          </a:p>
        </p:txBody>
      </p:sp>
      <p:sp>
        <p:nvSpPr>
          <p:cNvPr id="556" name="持续监控"/>
          <p:cNvSpPr/>
          <p:nvPr/>
        </p:nvSpPr>
        <p:spPr>
          <a:xfrm>
            <a:off x="2069446" y="9870680"/>
            <a:ext cx="20271484" cy="764093"/>
          </a:xfrm>
          <a:prstGeom prst="rect">
            <a:avLst/>
          </a:prstGeom>
          <a:solidFill>
            <a:schemeClr val="accent1"/>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持续监控</a:t>
            </a:r>
          </a:p>
        </p:txBody>
      </p:sp>
      <p:sp>
        <p:nvSpPr>
          <p:cNvPr id="557" name="持续开发"/>
          <p:cNvSpPr/>
          <p:nvPr/>
        </p:nvSpPr>
        <p:spPr>
          <a:xfrm>
            <a:off x="2017544" y="8802394"/>
            <a:ext cx="7149085"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6"/>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持续开发</a:t>
            </a:r>
          </a:p>
        </p:txBody>
      </p:sp>
      <p:sp>
        <p:nvSpPr>
          <p:cNvPr id="558" name="团队协作、融入 DevOps"/>
          <p:cNvSpPr/>
          <p:nvPr/>
        </p:nvSpPr>
        <p:spPr>
          <a:xfrm>
            <a:off x="2703043" y="7356027"/>
            <a:ext cx="19004290" cy="764093"/>
          </a:xfrm>
          <a:prstGeom prst="rect">
            <a:avLst/>
          </a:prstGeom>
          <a:solidFill>
            <a:srgbClr val="783887"/>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团队协作、融入 DevOps</a:t>
            </a:r>
          </a:p>
        </p:txBody>
      </p:sp>
      <p:sp>
        <p:nvSpPr>
          <p:cNvPr id="559" name="持续集成"/>
          <p:cNvSpPr/>
          <p:nvPr/>
        </p:nvSpPr>
        <p:spPr>
          <a:xfrm>
            <a:off x="8606254" y="8777353"/>
            <a:ext cx="7149085" cy="76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6"/>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持续集成</a:t>
            </a:r>
          </a:p>
        </p:txBody>
      </p:sp>
      <p:sp>
        <p:nvSpPr>
          <p:cNvPr id="560" name="持续部署"/>
          <p:cNvSpPr/>
          <p:nvPr/>
        </p:nvSpPr>
        <p:spPr>
          <a:xfrm>
            <a:off x="15194967" y="8802394"/>
            <a:ext cx="7149084"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6"/>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持续部署</a:t>
            </a:r>
          </a:p>
        </p:txBody>
      </p:sp>
      <p:sp>
        <p:nvSpPr>
          <p:cNvPr id="561" name="测试跟踪…"/>
          <p:cNvSpPr/>
          <p:nvPr/>
        </p:nvSpPr>
        <p:spPr>
          <a:xfrm>
            <a:off x="2707012" y="5507237"/>
            <a:ext cx="4180944"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测试跟踪</a:t>
            </a:r>
          </a:p>
          <a:p>
            <a:pPr>
              <a:lnSpc>
                <a:spcPct val="120000"/>
              </a:lnSpc>
              <a:defRPr sz="1900" b="0">
                <a:solidFill>
                  <a:srgbClr val="FFFFFF"/>
                </a:solidFill>
              </a:defRPr>
            </a:pPr>
            <a:r>
              <a:t>测试计划、用例管理、测试报告</a:t>
            </a:r>
          </a:p>
        </p:txBody>
      </p:sp>
      <p:sp>
        <p:nvSpPr>
          <p:cNvPr id="562" name="接口测试…"/>
          <p:cNvSpPr/>
          <p:nvPr/>
        </p:nvSpPr>
        <p:spPr>
          <a:xfrm>
            <a:off x="7629221"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接口测试</a:t>
            </a:r>
          </a:p>
          <a:p>
            <a:pPr>
              <a:lnSpc>
                <a:spcPct val="120000"/>
              </a:lnSpc>
              <a:defRPr sz="1900" b="0">
                <a:solidFill>
                  <a:srgbClr val="FFFFFF"/>
                </a:solidFill>
              </a:defRPr>
            </a:pPr>
            <a:r>
              <a:t>接口管理、接口 Mock、接口自动化</a:t>
            </a:r>
          </a:p>
        </p:txBody>
      </p:sp>
      <p:sp>
        <p:nvSpPr>
          <p:cNvPr id="563" name="性能测试…"/>
          <p:cNvSpPr/>
          <p:nvPr/>
        </p:nvSpPr>
        <p:spPr>
          <a:xfrm>
            <a:off x="17473640"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性能测试</a:t>
            </a:r>
          </a:p>
          <a:p>
            <a:pPr>
              <a:lnSpc>
                <a:spcPct val="120000"/>
              </a:lnSpc>
              <a:defRPr sz="1900" b="0">
                <a:solidFill>
                  <a:srgbClr val="FFFFFF"/>
                </a:solidFill>
              </a:defRPr>
            </a:pPr>
            <a:r>
              <a:t>兼容 JMeter、云端压测、实时展示</a:t>
            </a:r>
          </a:p>
        </p:txBody>
      </p:sp>
      <p:sp>
        <p:nvSpPr>
          <p:cNvPr id="564" name="UI 测试（X-Pack）…"/>
          <p:cNvSpPr/>
          <p:nvPr/>
        </p:nvSpPr>
        <p:spPr>
          <a:xfrm>
            <a:off x="12551429"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UI 测试</a:t>
            </a:r>
            <a:r>
              <a:rPr sz="2000"/>
              <a:t>（X-Pack）</a:t>
            </a:r>
            <a:endParaRPr sz="2000"/>
          </a:p>
          <a:p>
            <a:pPr>
              <a:lnSpc>
                <a:spcPct val="120000"/>
              </a:lnSpc>
              <a:defRPr sz="1900" b="0">
                <a:solidFill>
                  <a:srgbClr val="FFFFFF"/>
                </a:solidFill>
              </a:defRPr>
            </a:pPr>
            <a:r>
              <a:t>兼容 Selenium、元素库、UI 自动化</a:t>
            </a:r>
          </a:p>
        </p:txBody>
      </p:sp>
      <p:sp>
        <p:nvSpPr>
          <p:cNvPr id="565" name="三角形"/>
          <p:cNvSpPr/>
          <p:nvPr/>
        </p:nvSpPr>
        <p:spPr>
          <a:xfrm rot="10800000" flipH="1">
            <a:off x="2131278" y="4486647"/>
            <a:ext cx="1569840" cy="1574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p>
        </p:txBody>
      </p:sp>
      <p:sp>
        <p:nvSpPr>
          <p:cNvPr id="566" name="持续…"/>
          <p:cNvSpPr txBox="1"/>
          <p:nvPr/>
        </p:nvSpPr>
        <p:spPr>
          <a:xfrm>
            <a:off x="2188957" y="4508343"/>
            <a:ext cx="663576" cy="854076"/>
          </a:xfrm>
          <a:prstGeom prst="rect">
            <a:avLst/>
          </a:prstGeom>
          <a:ln w="12700">
            <a:miter lim="400000"/>
          </a:ln>
        </p:spPr>
        <p:txBody>
          <a:bodyPr wrap="none" lIns="71437" tIns="71437" rIns="71437" bIns="71437" anchor="ctr">
            <a:spAutoFit/>
          </a:bodyPr>
          <a:lstStyle/>
          <a:p>
            <a:pPr>
              <a:defRPr sz="2000" b="0">
                <a:solidFill>
                  <a:srgbClr val="FFFFFF"/>
                </a:solidFill>
              </a:defRPr>
            </a:pPr>
            <a:r>
              <a:t>持续</a:t>
            </a:r>
          </a:p>
          <a:p>
            <a:pPr>
              <a:defRPr sz="2000" b="0">
                <a:solidFill>
                  <a:srgbClr val="FFFFFF"/>
                </a:solidFill>
              </a:defRPr>
            </a:pPr>
            <a:r>
              <a:t>测试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 五大核心能力，满足企业持续测试成熟度模型 -"/>
          <p:cNvSpPr txBox="1"/>
          <p:nvPr/>
        </p:nvSpPr>
        <p:spPr>
          <a:xfrm>
            <a:off x="7237259" y="2839452"/>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五大核心能力，满足企业持续测试成熟度模型 -</a:t>
            </a:r>
          </a:p>
        </p:txBody>
      </p:sp>
      <p:sp>
        <p:nvSpPr>
          <p:cNvPr id="731" name="MeterSphere 的核心功能设计"/>
          <p:cNvSpPr txBox="1"/>
          <p:nvPr/>
        </p:nvSpPr>
        <p:spPr>
          <a:xfrm>
            <a:off x="6674683" y="1524000"/>
            <a:ext cx="106559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的核心功能设计</a:t>
            </a:r>
            <a:endParaRPr>
              <a:latin typeface="方正黑体简体" panose="02010601030101010101" charset="-122"/>
              <a:ea typeface="方正黑体简体" panose="02010601030101010101" charset="-122"/>
              <a:cs typeface="方正黑体简体" panose="02010601030101010101" charset="-122"/>
            </a:endParaRPr>
          </a:p>
        </p:txBody>
      </p:sp>
      <p:graphicFrame>
        <p:nvGraphicFramePr>
          <p:cNvPr id="732" name="表格"/>
          <p:cNvGraphicFramePr/>
          <p:nvPr/>
        </p:nvGraphicFramePr>
        <p:xfrm>
          <a:off x="938243" y="4023995"/>
          <a:ext cx="22532914" cy="7942400"/>
        </p:xfrm>
        <a:graphic>
          <a:graphicData uri="http://schemas.openxmlformats.org/drawingml/2006/table">
            <a:tbl>
              <a:tblPr>
                <a:tableStyleId>{4C3C2611-4C71-4FC5-86AE-919BDF0F9419}</a:tableStyleId>
              </a:tblPr>
              <a:tblGrid>
                <a:gridCol w="11253756"/>
                <a:gridCol w="11253756"/>
              </a:tblGrid>
              <a:tr h="2639000">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一、测试跟踪</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全场景的测试跟踪能力</a:t>
                      </a:r>
                    </a:p>
                  </a:txBody>
                  <a:tcPr marL="50800" marR="50800" marT="50800" marB="50800" anchor="ctr" horzOverflow="overflow">
                    <a:lnL w="25400">
                      <a:solidFill>
                        <a:srgbClr val="783887"/>
                      </a:solidFill>
                      <a:miter lim="400000"/>
                    </a:lnL>
                    <a:lnR w="12700">
                      <a:solidFill>
                        <a:srgbClr val="B8B8B8"/>
                      </a:solidFill>
                      <a:miter lim="400000"/>
                    </a:lnR>
                    <a:lnT w="25400">
                      <a:solidFill>
                        <a:srgbClr val="783887"/>
                      </a:solidFill>
                      <a:miter lim="400000"/>
                    </a:lnT>
                    <a:lnB w="12700">
                      <a:solidFill>
                        <a:srgbClr val="B8B8B8"/>
                      </a:solidFill>
                      <a:miter lim="400000"/>
                    </a:lnB>
                    <a:solidFill>
                      <a:srgbClr val="783887"/>
                    </a:solidFill>
                  </a:tcPr>
                </a:tc>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二、接口测试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灵活的接口自动化能力</a:t>
                      </a:r>
                    </a:p>
                  </a:txBody>
                  <a:tcPr marL="50800" marR="50800" marT="50800" marB="50800" anchor="ctr" horzOverflow="overflow">
                    <a:lnL w="12700">
                      <a:solidFill>
                        <a:srgbClr val="B8B8B8"/>
                      </a:solidFill>
                      <a:miter lim="400000"/>
                    </a:lnL>
                    <a:lnR w="25400">
                      <a:solidFill>
                        <a:srgbClr val="783887"/>
                      </a:solidFill>
                      <a:miter lim="400000"/>
                    </a:lnR>
                    <a:lnT w="25400">
                      <a:solidFill>
                        <a:srgbClr val="783887"/>
                      </a:solidFill>
                      <a:miter lim="400000"/>
                    </a:lnT>
                    <a:lnB w="12700">
                      <a:solidFill>
                        <a:srgbClr val="B8B8B8"/>
                      </a:solidFill>
                      <a:miter lim="400000"/>
                    </a:lnB>
                  </a:tcPr>
                </a:tc>
              </a:tr>
              <a:tr h="2639000">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三、UI 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自然语言的 UI 自动化测试</a:t>
                      </a:r>
                    </a:p>
                  </a:txBody>
                  <a:tcPr marL="50800" marR="50800" marT="50800" marB="50800" anchor="ctr" horzOverflow="overflow">
                    <a:lnL w="25400">
                      <a:solidFill>
                        <a:srgbClr val="783887"/>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四、性能测试</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大规模的性能测试能力</a:t>
                      </a:r>
                    </a:p>
                  </a:txBody>
                  <a:tcPr marL="50800" marR="50800" marT="50800" marB="50800" anchor="ctr" horzOverflow="overflow">
                    <a:lnL w="12700">
                      <a:solidFill>
                        <a:srgbClr val="B8B8B8"/>
                      </a:solidFill>
                      <a:miter lim="400000"/>
                    </a:lnL>
                    <a:lnR w="25400">
                      <a:solidFill>
                        <a:srgbClr val="783887"/>
                      </a:solidFill>
                      <a:miter lim="400000"/>
                    </a:lnR>
                    <a:lnT w="12700">
                      <a:solidFill>
                        <a:srgbClr val="B8B8B8"/>
                      </a:solidFill>
                      <a:miter lim="400000"/>
                    </a:lnT>
                    <a:lnB w="12700">
                      <a:solidFill>
                        <a:srgbClr val="B8B8B8"/>
                      </a:solidFill>
                      <a:miter lim="400000"/>
                    </a:lnB>
                    <a:solidFill>
                      <a:srgbClr val="783887"/>
                    </a:solidFill>
                  </a:tcPr>
                </a:tc>
              </a:tr>
              <a:tr h="2639000">
                <a:tc gridSpan="2">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五、团队协作、融入 DevOps</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Trebuchet MS" panose="020B0603020202020204"/>
                          <a:ea typeface="Trebuchet MS" panose="020B0603020202020204"/>
                          <a:cs typeface="Trebuchet MS" panose="020B0603020202020204"/>
                          <a:sym typeface="Trebuchet MS" panose="020B0603020202020204"/>
                        </a:defRPr>
                      </a:pPr>
                      <a:r>
                        <a:t>融入业务交付线能力</a:t>
                      </a:r>
                    </a:p>
                  </a:txBody>
                  <a:tcPr marL="50800" marR="50800" marT="50800" marB="50800" anchor="ctr" horzOverflow="overflow">
                    <a:lnL w="25400">
                      <a:solidFill>
                        <a:srgbClr val="783887"/>
                      </a:solidFill>
                      <a:miter lim="400000"/>
                    </a:lnL>
                    <a:lnR w="25400">
                      <a:solidFill>
                        <a:srgbClr val="783887"/>
                      </a:solidFill>
                      <a:miter lim="400000"/>
                    </a:lnR>
                    <a:lnT w="12700">
                      <a:solidFill>
                        <a:srgbClr val="B8B8B8"/>
                      </a:solidFill>
                      <a:miter lim="400000"/>
                    </a:lnT>
                    <a:lnB w="25400">
                      <a:solidFill>
                        <a:srgbClr val="783887"/>
                      </a:solidFill>
                      <a:miter lim="400000"/>
                    </a:lnB>
                    <a:solidFill>
                      <a:srgbClr val="D6D5D5"/>
                    </a:solidFill>
                  </a:tcPr>
                </a:tc>
                <a:tc hMerge="1">
                  <a:tcPr/>
                </a:tc>
              </a:tr>
            </a:tbl>
          </a:graphicData>
        </a:graphic>
      </p:graphicFrame>
      <p:sp>
        <p:nvSpPr>
          <p:cNvPr id="733" name="注：Level 1:手动为主；Level 2：初步尝试；Level 3：实践阶段；Level 4：熟练运用。"/>
          <p:cNvSpPr txBox="1"/>
          <p:nvPr/>
        </p:nvSpPr>
        <p:spPr>
          <a:xfrm>
            <a:off x="11245508" y="12351929"/>
            <a:ext cx="12184175" cy="981075"/>
          </a:xfrm>
          <a:prstGeom prst="rect">
            <a:avLst/>
          </a:prstGeom>
          <a:ln w="12700">
            <a:miter lim="400000"/>
          </a:ln>
        </p:spPr>
        <p:txBody>
          <a:bodyPr lIns="71436" tIns="71436" rIns="71436" bIns="71436" anchor="ctr">
            <a:spAutoFit/>
          </a:bodyPr>
          <a:lstStyle/>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注：测试成熟度模型参考《持续测试白皮书》。白皮书中定义了测试成熟度的四个等级：</a:t>
            </a:r>
          </a:p>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Level 1:手动为主；Level 2：初步尝试；Level 3：实践阶段；Level 4：熟练运用。</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连接符: 肘形 78"/>
          <p:cNvSpPr/>
          <p:nvPr/>
        </p:nvSpPr>
        <p:spPr>
          <a:xfrm>
            <a:off x="6892290" y="7635240"/>
            <a:ext cx="2712721" cy="2160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94"/>
                </a:lnTo>
                <a:lnTo>
                  <a:pt x="21600" y="13194"/>
                </a:lnTo>
                <a:lnTo>
                  <a:pt x="21600" y="21600"/>
                </a:lnTo>
              </a:path>
            </a:pathLst>
          </a:custGeom>
          <a:ln w="63500">
            <a:solidFill>
              <a:srgbClr val="6C6969"/>
            </a:solidFill>
            <a:miter lim="400000"/>
            <a:tailEnd type="triangle"/>
          </a:ln>
        </p:spPr>
        <p:txBody>
          <a:bodyPr/>
          <a:lstStyle/>
          <a:p/>
        </p:txBody>
      </p:sp>
      <p:sp>
        <p:nvSpPr>
          <p:cNvPr id="611" name="直接箭头连接符 76"/>
          <p:cNvSpPr/>
          <p:nvPr/>
        </p:nvSpPr>
        <p:spPr>
          <a:xfrm>
            <a:off x="6892535" y="5816367"/>
            <a:ext cx="1" cy="1819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6C6969"/>
            </a:solidFill>
            <a:miter lim="400000"/>
            <a:tailEnd type="triangle"/>
          </a:ln>
        </p:spPr>
        <p:txBody>
          <a:bodyPr/>
          <a:lstStyle/>
          <a:p/>
        </p:txBody>
      </p:sp>
      <p:sp>
        <p:nvSpPr>
          <p:cNvPr id="575" name="4"/>
          <p:cNvSpPr/>
          <p:nvPr/>
        </p:nvSpPr>
        <p:spPr>
          <a:xfrm>
            <a:off x="17128923"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4</a:t>
            </a:r>
          </a:p>
        </p:txBody>
      </p:sp>
      <p:sp>
        <p:nvSpPr>
          <p:cNvPr id="576" name="3"/>
          <p:cNvSpPr/>
          <p:nvPr/>
        </p:nvSpPr>
        <p:spPr>
          <a:xfrm>
            <a:off x="11769981" y="5495806"/>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3</a:t>
            </a:r>
          </a:p>
        </p:txBody>
      </p:sp>
      <p:sp>
        <p:nvSpPr>
          <p:cNvPr id="577" name="2"/>
          <p:cNvSpPr/>
          <p:nvPr/>
        </p:nvSpPr>
        <p:spPr>
          <a:xfrm>
            <a:off x="6470517"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2</a:t>
            </a:r>
          </a:p>
        </p:txBody>
      </p:sp>
      <p:sp>
        <p:nvSpPr>
          <p:cNvPr id="578" name="圆角矩形"/>
          <p:cNvSpPr/>
          <p:nvPr/>
        </p:nvSpPr>
        <p:spPr>
          <a:xfrm>
            <a:off x="6331787" y="9796574"/>
            <a:ext cx="6548804" cy="2109564"/>
          </a:xfrm>
          <a:prstGeom prst="roundRect">
            <a:avLst>
              <a:gd name="adj" fmla="val 14820"/>
            </a:avLst>
          </a:prstGeom>
          <a:solidFill>
            <a:srgbClr val="5E5E5E"/>
          </a:solidFill>
          <a:ln w="12700">
            <a:miter lim="400000"/>
          </a:ln>
        </p:spPr>
        <p:txBody>
          <a:bodyPr lIns="71437" tIns="71437" rIns="71437" bIns="71437" anchor="ctr"/>
          <a:lstStyle/>
          <a:p>
            <a:pPr defTabSz="821690">
              <a:defRPr sz="2000">
                <a:solidFill>
                  <a:srgbClr val="FFFFFF"/>
                </a:solidFill>
              </a:defRPr>
            </a:pPr>
          </a:p>
        </p:txBody>
      </p:sp>
      <p:sp>
        <p:nvSpPr>
          <p:cNvPr id="579" name="MeterSphere 测试过程全跟踪能力"/>
          <p:cNvSpPr txBox="1"/>
          <p:nvPr/>
        </p:nvSpPr>
        <p:spPr>
          <a:xfrm>
            <a:off x="6233588" y="1538099"/>
            <a:ext cx="123132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测试过程全跟踪能力</a:t>
            </a:r>
            <a:endParaRPr>
              <a:latin typeface="方正黑体简体" panose="02010601030101010101" charset="-122"/>
              <a:ea typeface="方正黑体简体" panose="02010601030101010101" charset="-122"/>
              <a:cs typeface="方正黑体简体" panose="02010601030101010101" charset="-122"/>
            </a:endParaRPr>
          </a:p>
        </p:txBody>
      </p:sp>
      <p:sp>
        <p:nvSpPr>
          <p:cNvPr id="580"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81" name="测试跟踪"/>
          <p:cNvSpPr txBox="1"/>
          <p:nvPr/>
        </p:nvSpPr>
        <p:spPr>
          <a:xfrm>
            <a:off x="24130" y="23431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grpSp>
        <p:nvGrpSpPr>
          <p:cNvPr id="584" name="组合 49"/>
          <p:cNvGrpSpPr/>
          <p:nvPr/>
        </p:nvGrpSpPr>
        <p:grpSpPr>
          <a:xfrm>
            <a:off x="9859205" y="6580869"/>
            <a:ext cx="4619080" cy="2109564"/>
            <a:chOff x="0" y="0"/>
            <a:chExt cx="4619078" cy="2109563"/>
          </a:xfrm>
        </p:grpSpPr>
        <p:sp>
          <p:nvSpPr>
            <p:cNvPr id="582" name="矩形 44"/>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3" name="文本框 45"/>
            <p:cNvSpPr txBox="1"/>
            <p:nvPr/>
          </p:nvSpPr>
          <p:spPr>
            <a:xfrm>
              <a:off x="377067" y="638317"/>
              <a:ext cx="3864945" cy="71437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核心用例在线评审</a:t>
              </a:r>
            </a:p>
          </p:txBody>
        </p:sp>
      </p:grpSp>
      <p:sp>
        <p:nvSpPr>
          <p:cNvPr id="585" name="矩形 42"/>
          <p:cNvSpPr/>
          <p:nvPr/>
        </p:nvSpPr>
        <p:spPr>
          <a:xfrm>
            <a:off x="4582997" y="6580869"/>
            <a:ext cx="4619079" cy="2109564"/>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86" name="文本框 43"/>
          <p:cNvSpPr txBox="1"/>
          <p:nvPr/>
        </p:nvSpPr>
        <p:spPr>
          <a:xfrm>
            <a:off x="4960065" y="6790562"/>
            <a:ext cx="3864944" cy="1571625"/>
          </a:xfrm>
          <a:prstGeom prst="rect">
            <a:avLst/>
          </a:prstGeom>
          <a:ln w="12700">
            <a:miter lim="400000"/>
          </a:ln>
        </p:spPr>
        <p:txBody>
          <a:bodyPr lIns="71436" tIns="71436" rIns="71436" bIns="71436" anchor="ctr">
            <a:spAutoFit/>
          </a:bodyPr>
          <a:lstStyle/>
          <a:p>
            <a:pPr defTabSz="821690">
              <a:lnSpc>
                <a:spcPct val="150000"/>
              </a:lnSpc>
              <a:defRPr b="0">
                <a:solidFill>
                  <a:srgbClr val="FFFFFF"/>
                </a:solidFill>
              </a:defRPr>
            </a:pPr>
            <a:r>
              <a:t>自定义树状用例管理</a:t>
            </a:r>
          </a:p>
          <a:p>
            <a:pPr defTabSz="821690">
              <a:lnSpc>
                <a:spcPct val="150000"/>
              </a:lnSpc>
              <a:defRPr b="0">
                <a:solidFill>
                  <a:srgbClr val="FFFFFF"/>
                </a:solidFill>
              </a:defRPr>
            </a:pPr>
            <a:r>
              <a:t>脑图模式用例管理</a:t>
            </a:r>
          </a:p>
        </p:txBody>
      </p:sp>
      <p:grpSp>
        <p:nvGrpSpPr>
          <p:cNvPr id="589" name="组合 50"/>
          <p:cNvGrpSpPr/>
          <p:nvPr/>
        </p:nvGrpSpPr>
        <p:grpSpPr>
          <a:xfrm>
            <a:off x="15165564" y="6580869"/>
            <a:ext cx="4619079" cy="2109564"/>
            <a:chOff x="0" y="0"/>
            <a:chExt cx="4619078" cy="2109563"/>
          </a:xfrm>
        </p:grpSpPr>
        <p:sp>
          <p:nvSpPr>
            <p:cNvPr id="587" name="矩形 46"/>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8" name="文本框 47"/>
            <p:cNvSpPr txBox="1"/>
            <p:nvPr/>
          </p:nvSpPr>
          <p:spPr>
            <a:xfrm>
              <a:off x="377067" y="209692"/>
              <a:ext cx="3864945" cy="157162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制定测试计划，并进行测试执行</a:t>
              </a:r>
            </a:p>
          </p:txBody>
        </p:sp>
      </p:grpSp>
      <p:sp>
        <p:nvSpPr>
          <p:cNvPr id="590" name="文本框 52"/>
          <p:cNvSpPr txBox="1"/>
          <p:nvPr/>
        </p:nvSpPr>
        <p:spPr>
          <a:xfrm>
            <a:off x="21054150" y="6849839"/>
            <a:ext cx="2450593" cy="1571625"/>
          </a:xfrm>
          <a:prstGeom prst="rect">
            <a:avLst/>
          </a:prstGeom>
          <a:ln w="12700">
            <a:miter lim="400000"/>
          </a:ln>
        </p:spPr>
        <p:txBody>
          <a:bodyPr lIns="71436" tIns="71436" rIns="71436" bIns="71436" anchor="ctr">
            <a:spAutoFit/>
          </a:bodyPr>
          <a:lstStyle>
            <a:lvl1pPr defTabSz="821690">
              <a:lnSpc>
                <a:spcPct val="150000"/>
              </a:lnSpc>
              <a:defRPr>
                <a:solidFill>
                  <a:srgbClr val="FFFFFF"/>
                </a:solidFill>
              </a:defRPr>
            </a:lvl1pPr>
          </a:lstStyle>
          <a:p>
            <a:r>
              <a:t>报告预览与统一输出</a:t>
            </a:r>
          </a:p>
        </p:txBody>
      </p:sp>
      <p:grpSp>
        <p:nvGrpSpPr>
          <p:cNvPr id="593" name="组合 65"/>
          <p:cNvGrpSpPr/>
          <p:nvPr/>
        </p:nvGrpSpPr>
        <p:grpSpPr>
          <a:xfrm>
            <a:off x="6840087" y="10834057"/>
            <a:ext cx="5532204" cy="1"/>
            <a:chOff x="0" y="706437"/>
            <a:chExt cx="5532203" cy="0"/>
          </a:xfrm>
        </p:grpSpPr>
        <p:sp>
          <p:nvSpPr>
            <p:cNvPr id="591" name="矩形 54"/>
            <p:cNvSpPr/>
            <p:nvPr/>
          </p:nvSpPr>
          <p:spPr>
            <a:xfrm>
              <a:off x="0" y="706437"/>
              <a:ext cx="25097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脑图模式查看与评审</a:t>
              </a:r>
            </a:p>
          </p:txBody>
        </p:sp>
        <p:sp>
          <p:nvSpPr>
            <p:cNvPr id="592" name="矩形 55"/>
            <p:cNvSpPr/>
            <p:nvPr/>
          </p:nvSpPr>
          <p:spPr>
            <a:xfrm>
              <a:off x="3022427" y="706437"/>
              <a:ext cx="250977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列表模式查看与评审</a:t>
              </a:r>
            </a:p>
          </p:txBody>
        </p:sp>
      </p:grpSp>
      <p:sp>
        <p:nvSpPr>
          <p:cNvPr id="594" name="直接箭头连接符 67"/>
          <p:cNvSpPr/>
          <p:nvPr/>
        </p:nvSpPr>
        <p:spPr>
          <a:xfrm flipV="1">
            <a:off x="3725965" y="7635652"/>
            <a:ext cx="8570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5" name="直接箭头连接符 70"/>
          <p:cNvSpPr/>
          <p:nvPr/>
        </p:nvSpPr>
        <p:spPr>
          <a:xfrm>
            <a:off x="19784643" y="7611181"/>
            <a:ext cx="844038"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6" name="直接箭头连接符 72"/>
          <p:cNvSpPr/>
          <p:nvPr/>
        </p:nvSpPr>
        <p:spPr>
          <a:xfrm>
            <a:off x="9202074" y="7635650"/>
            <a:ext cx="6571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7" name="直接箭头连接符 74"/>
          <p:cNvSpPr/>
          <p:nvPr/>
        </p:nvSpPr>
        <p:spPr>
          <a:xfrm>
            <a:off x="14478283" y="7635650"/>
            <a:ext cx="68728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12" name="连接符: 肘形 80"/>
          <p:cNvSpPr/>
          <p:nvPr/>
        </p:nvSpPr>
        <p:spPr>
          <a:xfrm>
            <a:off x="9605010" y="8689340"/>
            <a:ext cx="2562860" cy="1106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83"/>
                </a:lnTo>
                <a:lnTo>
                  <a:pt x="0" y="5183"/>
                </a:lnTo>
                <a:lnTo>
                  <a:pt x="0" y="21600"/>
                </a:lnTo>
              </a:path>
            </a:pathLst>
          </a:custGeom>
          <a:ln w="63500">
            <a:solidFill>
              <a:srgbClr val="6C6969"/>
            </a:solidFill>
            <a:miter lim="400000"/>
            <a:tailEnd type="triangle"/>
          </a:ln>
        </p:spPr>
        <p:txBody>
          <a:bodyPr/>
          <a:lstStyle/>
          <a:p/>
        </p:txBody>
      </p:sp>
      <p:sp>
        <p:nvSpPr>
          <p:cNvPr id="599" name="直接箭头连接符 82"/>
          <p:cNvSpPr/>
          <p:nvPr/>
        </p:nvSpPr>
        <p:spPr>
          <a:xfrm flipV="1">
            <a:off x="17393332"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0" name="直接箭头连接符 84"/>
          <p:cNvSpPr/>
          <p:nvPr/>
        </p:nvSpPr>
        <p:spPr>
          <a:xfrm>
            <a:off x="17455180" y="8690432"/>
            <a:ext cx="1" cy="1412875"/>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1" name="直接箭头连接符 6"/>
          <p:cNvSpPr/>
          <p:nvPr/>
        </p:nvSpPr>
        <p:spPr>
          <a:xfrm>
            <a:off x="17708551"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2" name="文本框 8"/>
          <p:cNvSpPr txBox="1"/>
          <p:nvPr/>
        </p:nvSpPr>
        <p:spPr>
          <a:xfrm>
            <a:off x="15885472" y="5917631"/>
            <a:ext cx="1586291" cy="561975"/>
          </a:xfrm>
          <a:prstGeom prst="rect">
            <a:avLst/>
          </a:prstGeom>
          <a:ln w="12700">
            <a:miter lim="400000"/>
          </a:ln>
        </p:spPr>
        <p:txBody>
          <a:bodyPr lIns="71436" tIns="71436" rIns="71436" bIns="71436" anchor="ctr">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双向同步</a:t>
            </a:r>
          </a:p>
        </p:txBody>
      </p:sp>
      <p:sp>
        <p:nvSpPr>
          <p:cNvPr id="603" name="用例导入…"/>
          <p:cNvSpPr/>
          <p:nvPr/>
        </p:nvSpPr>
        <p:spPr>
          <a:xfrm>
            <a:off x="513983"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用例导入</a:t>
            </a:r>
          </a:p>
          <a:p>
            <a:pPr defTabSz="821690">
              <a:lnSpc>
                <a:spcPct val="150000"/>
              </a:lnSpc>
              <a:defRPr b="0">
                <a:solidFill>
                  <a:srgbClr val="FFFFFF"/>
                </a:solidFill>
              </a:defRPr>
            </a:pPr>
            <a:r>
              <a:t>用例创建</a:t>
            </a:r>
          </a:p>
        </p:txBody>
      </p:sp>
      <p:sp>
        <p:nvSpPr>
          <p:cNvPr id="604" name="JIRA 、 禅道 、TAPD 等…"/>
          <p:cNvSpPr/>
          <p:nvPr/>
        </p:nvSpPr>
        <p:spPr>
          <a:xfrm>
            <a:off x="5286544" y="4358160"/>
            <a:ext cx="3211984"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 禅道 、TAPD 等</a:t>
            </a:r>
          </a:p>
          <a:p>
            <a:pPr defTabSz="821690">
              <a:defRPr b="0">
                <a:solidFill>
                  <a:srgbClr val="FFFFFF"/>
                </a:solidFill>
              </a:defRPr>
            </a:pPr>
            <a:r>
              <a:t>关联需求</a:t>
            </a:r>
          </a:p>
        </p:txBody>
      </p:sp>
      <p:sp>
        <p:nvSpPr>
          <p:cNvPr id="605" name="JIRA 、 禅道 、TAPD 等…"/>
          <p:cNvSpPr/>
          <p:nvPr/>
        </p:nvSpPr>
        <p:spPr>
          <a:xfrm>
            <a:off x="15942025" y="4358160"/>
            <a:ext cx="3211983"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 禅道 、TAPD 等</a:t>
            </a:r>
          </a:p>
          <a:p>
            <a:pPr defTabSz="821690">
              <a:defRPr b="0">
                <a:solidFill>
                  <a:srgbClr val="FFFFFF"/>
                </a:solidFill>
              </a:defRPr>
            </a:pPr>
            <a:r>
              <a:t>同步缺陷</a:t>
            </a:r>
          </a:p>
        </p:txBody>
      </p:sp>
      <p:sp>
        <p:nvSpPr>
          <p:cNvPr id="606" name="报告预览与…"/>
          <p:cNvSpPr/>
          <p:nvPr/>
        </p:nvSpPr>
        <p:spPr>
          <a:xfrm>
            <a:off x="20628681"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报告预览与</a:t>
            </a:r>
          </a:p>
          <a:p>
            <a:pPr defTabSz="821690">
              <a:lnSpc>
                <a:spcPct val="150000"/>
              </a:lnSpc>
              <a:defRPr b="0">
                <a:solidFill>
                  <a:srgbClr val="FFFFFF"/>
                </a:solidFill>
              </a:defRPr>
            </a:pPr>
            <a:r>
              <a:t>统一输出</a:t>
            </a:r>
          </a:p>
        </p:txBody>
      </p:sp>
      <p:sp>
        <p:nvSpPr>
          <p:cNvPr id="607" name="MeterSphere…"/>
          <p:cNvSpPr/>
          <p:nvPr/>
        </p:nvSpPr>
        <p:spPr>
          <a:xfrm>
            <a:off x="15869111" y="10082286"/>
            <a:ext cx="3211984" cy="1458209"/>
          </a:xfrm>
          <a:prstGeom prst="roundRect">
            <a:avLst>
              <a:gd name="adj" fmla="val 14820"/>
            </a:avLst>
          </a:prstGeom>
          <a:solidFill>
            <a:srgbClr val="783887"/>
          </a:solidFill>
          <a:ln w="12700">
            <a:miter lim="400000"/>
          </a:ln>
        </p:spPr>
        <p:txBody>
          <a:bodyPr lIns="71437" tIns="71437" rIns="71437" bIns="71437" anchor="ctr"/>
          <a:lstStyle/>
          <a:p>
            <a:pPr defTabSz="821690">
              <a:defRPr sz="2600" b="0">
                <a:solidFill>
                  <a:srgbClr val="FFFFFF"/>
                </a:solidFill>
              </a:defRPr>
            </a:pPr>
            <a:r>
              <a:t>MeterSphere</a:t>
            </a:r>
          </a:p>
          <a:p>
            <a:pPr defTabSz="821690">
              <a:defRPr b="0">
                <a:solidFill>
                  <a:srgbClr val="FFFFFF"/>
                </a:solidFill>
              </a:defRPr>
            </a:pPr>
            <a:r>
              <a:t>缺陷管理</a:t>
            </a:r>
          </a:p>
        </p:txBody>
      </p:sp>
      <p:sp>
        <p:nvSpPr>
          <p:cNvPr id="608" name="1"/>
          <p:cNvSpPr/>
          <p:nvPr/>
        </p:nvSpPr>
        <p:spPr>
          <a:xfrm>
            <a:off x="1566510" y="5595396"/>
            <a:ext cx="844037"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1</a:t>
            </a:r>
          </a:p>
        </p:txBody>
      </p:sp>
      <p:sp>
        <p:nvSpPr>
          <p:cNvPr id="609" name="5"/>
          <p:cNvSpPr/>
          <p:nvPr/>
        </p:nvSpPr>
        <p:spPr>
          <a:xfrm>
            <a:off x="21857428" y="5656087"/>
            <a:ext cx="844038" cy="8825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5</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7"/>
          <p:cNvSpPr txBox="1"/>
          <p:nvPr/>
        </p:nvSpPr>
        <p:spPr>
          <a:xfrm>
            <a:off x="2722709" y="3658561"/>
            <a:ext cx="5184774"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人工模式的测试计划执行</a:t>
            </a:r>
          </a:p>
        </p:txBody>
      </p:sp>
      <p:sp>
        <p:nvSpPr>
          <p:cNvPr id="3" name="箭头: 右 38"/>
          <p:cNvSpPr/>
          <p:nvPr/>
        </p:nvSpPr>
        <p:spPr>
          <a:xfrm>
            <a:off x="11082224" y="7277099"/>
            <a:ext cx="1686152" cy="2438401"/>
          </a:xfrm>
          <a:prstGeom prst="rightArrow">
            <a:avLst>
              <a:gd name="adj1" fmla="val 50000"/>
              <a:gd name="adj2" fmla="val 45241"/>
            </a:avLst>
          </a:prstGeom>
          <a:solidFill>
            <a:srgbClr val="808080"/>
          </a:solidFill>
          <a:ln w="12700">
            <a:miter lim="400000"/>
          </a:ln>
        </p:spPr>
        <p:txBody>
          <a:bodyPr lIns="71436" tIns="71436" rIns="71436" bIns="71436" anchor="ctr"/>
          <a:lstStyle/>
          <a:p>
            <a:pPr algn="l" defTabSz="914400">
              <a:defRPr sz="1800" b="0"/>
            </a:pPr>
          </a:p>
        </p:txBody>
      </p:sp>
      <p:grpSp>
        <p:nvGrpSpPr>
          <p:cNvPr id="4" name="成组"/>
          <p:cNvGrpSpPr/>
          <p:nvPr/>
        </p:nvGrpSpPr>
        <p:grpSpPr>
          <a:xfrm>
            <a:off x="14952695" y="6337067"/>
            <a:ext cx="5886849" cy="3458877"/>
            <a:chOff x="0" y="0"/>
            <a:chExt cx="5886848" cy="3458876"/>
          </a:xfrm>
        </p:grpSpPr>
        <p:grpSp>
          <p:nvGrpSpPr>
            <p:cNvPr id="5" name="功能测试用例"/>
            <p:cNvGrpSpPr/>
            <p:nvPr/>
          </p:nvGrpSpPr>
          <p:grpSpPr>
            <a:xfrm>
              <a:off x="3216080" y="0"/>
              <a:ext cx="2670769" cy="1062665"/>
              <a:chOff x="0" y="0"/>
              <a:chExt cx="2670767" cy="1062664"/>
            </a:xfrm>
          </p:grpSpPr>
          <p:sp>
            <p:nvSpPr>
              <p:cNvPr id="6"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7" name="功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功能测试用例</a:t>
                </a:r>
              </a:p>
            </p:txBody>
          </p:sp>
        </p:grpSp>
        <p:grpSp>
          <p:nvGrpSpPr>
            <p:cNvPr id="8" name="接口测试用例"/>
            <p:cNvGrpSpPr/>
            <p:nvPr/>
          </p:nvGrpSpPr>
          <p:grpSpPr>
            <a:xfrm>
              <a:off x="-1" y="0"/>
              <a:ext cx="2670768" cy="1062664"/>
              <a:chOff x="0" y="0"/>
              <a:chExt cx="2670766" cy="1062663"/>
            </a:xfrm>
          </p:grpSpPr>
          <p:sp>
            <p:nvSpPr>
              <p:cNvPr id="9" name="形状"/>
              <p:cNvSpPr/>
              <p:nvPr/>
            </p:nvSpPr>
            <p:spPr>
              <a:xfrm>
                <a:off x="0" y="-1"/>
                <a:ext cx="2670767" cy="1062665"/>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 name="接口测试用例"/>
              <p:cNvSpPr txBox="1"/>
              <p:nvPr/>
            </p:nvSpPr>
            <p:spPr>
              <a:xfrm>
                <a:off x="-1" y="160492"/>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接口测试用例</a:t>
                </a:r>
              </a:p>
            </p:txBody>
          </p:sp>
        </p:grpSp>
        <p:grpSp>
          <p:nvGrpSpPr>
            <p:cNvPr id="11" name="接口场景用例"/>
            <p:cNvGrpSpPr/>
            <p:nvPr/>
          </p:nvGrpSpPr>
          <p:grpSpPr>
            <a:xfrm>
              <a:off x="-1" y="1194269"/>
              <a:ext cx="2670768" cy="1062666"/>
              <a:chOff x="0" y="0"/>
              <a:chExt cx="2670766" cy="1062664"/>
            </a:xfrm>
          </p:grpSpPr>
          <p:sp>
            <p:nvSpPr>
              <p:cNvPr id="12" name="形状"/>
              <p:cNvSpPr/>
              <p:nvPr/>
            </p:nvSpPr>
            <p:spPr>
              <a:xfrm>
                <a:off x="0" y="-1"/>
                <a:ext cx="2670767"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3" name="接口场景用例"/>
              <p:cNvSpPr txBox="1"/>
              <p:nvPr/>
            </p:nvSpPr>
            <p:spPr>
              <a:xfrm>
                <a:off x="-1" y="160493"/>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接口场景用例</a:t>
                </a:r>
              </a:p>
            </p:txBody>
          </p:sp>
        </p:grpSp>
        <p:grpSp>
          <p:nvGrpSpPr>
            <p:cNvPr id="14" name="性能测试用例"/>
            <p:cNvGrpSpPr/>
            <p:nvPr/>
          </p:nvGrpSpPr>
          <p:grpSpPr>
            <a:xfrm>
              <a:off x="3216080" y="1194269"/>
              <a:ext cx="2670769" cy="1062666"/>
              <a:chOff x="0" y="0"/>
              <a:chExt cx="2670767" cy="1062664"/>
            </a:xfrm>
          </p:grpSpPr>
          <p:sp>
            <p:nvSpPr>
              <p:cNvPr id="15"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6" name="性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性能测试用例</a:t>
                </a:r>
              </a:p>
            </p:txBody>
          </p:sp>
        </p:grpSp>
        <p:grpSp>
          <p:nvGrpSpPr>
            <p:cNvPr id="17" name="UI 测试用例"/>
            <p:cNvGrpSpPr/>
            <p:nvPr/>
          </p:nvGrpSpPr>
          <p:grpSpPr>
            <a:xfrm>
              <a:off x="3216080" y="2383498"/>
              <a:ext cx="2670769" cy="1062666"/>
              <a:chOff x="0" y="0"/>
              <a:chExt cx="2670767" cy="1062664"/>
            </a:xfrm>
          </p:grpSpPr>
          <p:sp>
            <p:nvSpPr>
              <p:cNvPr id="18"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9" name="UI 测试场景"/>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p>
                <a:pPr defTabSz="914400">
                  <a:defRPr sz="3100" b="0">
                    <a:solidFill>
                      <a:srgbClr val="FFFFFF"/>
                    </a:solidFill>
                  </a:defRPr>
                </a:pPr>
                <a:r>
                  <a:t>UI 测试场景</a:t>
                </a:r>
              </a:p>
            </p:txBody>
          </p:sp>
        </p:grpSp>
        <p:grpSp>
          <p:nvGrpSpPr>
            <p:cNvPr id="20" name="其他测试用例"/>
            <p:cNvGrpSpPr/>
            <p:nvPr/>
          </p:nvGrpSpPr>
          <p:grpSpPr>
            <a:xfrm>
              <a:off x="-1" y="2396211"/>
              <a:ext cx="2670769" cy="1062666"/>
              <a:chOff x="0" y="0"/>
              <a:chExt cx="2670767" cy="1062664"/>
            </a:xfrm>
          </p:grpSpPr>
          <p:sp>
            <p:nvSpPr>
              <p:cNvPr id="21"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22" name="其他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其他测试用例</a:t>
                </a:r>
              </a:p>
            </p:txBody>
          </p:sp>
        </p:grpSp>
      </p:grpSp>
      <p:sp>
        <p:nvSpPr>
          <p:cNvPr id="23" name="测试计划"/>
          <p:cNvSpPr txBox="1"/>
          <p:nvPr/>
        </p:nvSpPr>
        <p:spPr>
          <a:xfrm>
            <a:off x="16800883" y="4938436"/>
            <a:ext cx="2111661" cy="561975"/>
          </a:xfrm>
          <a:prstGeom prst="rect">
            <a:avLst/>
          </a:prstGeom>
          <a:ln w="12700">
            <a:miter lim="400000"/>
          </a:ln>
        </p:spPr>
        <p:txBody>
          <a:bodyPr lIns="71436" tIns="71436" rIns="71436" bIns="71436" anchor="ctr">
            <a:spAutoFit/>
          </a:bodyPr>
          <a:lstStyle>
            <a:lvl1pPr defTabSz="821690">
              <a:defRPr sz="2400"/>
            </a:lvl1pPr>
          </a:lstStyle>
          <a:p>
            <a:r>
              <a:t>测试计划</a:t>
            </a:r>
          </a:p>
        </p:txBody>
      </p:sp>
      <p:sp>
        <p:nvSpPr>
          <p:cNvPr id="24" name="三角形"/>
          <p:cNvSpPr/>
          <p:nvPr/>
        </p:nvSpPr>
        <p:spPr>
          <a:xfrm>
            <a:off x="14868737" y="5571664"/>
            <a:ext cx="6119209" cy="4663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25" name="测试计划报告"/>
          <p:cNvSpPr txBox="1"/>
          <p:nvPr/>
        </p:nvSpPr>
        <p:spPr>
          <a:xfrm>
            <a:off x="16458646" y="11011105"/>
            <a:ext cx="3102901" cy="561975"/>
          </a:xfrm>
          <a:prstGeom prst="rect">
            <a:avLst/>
          </a:prstGeom>
          <a:ln w="12700">
            <a:miter lim="400000"/>
          </a:ln>
        </p:spPr>
        <p:txBody>
          <a:bodyPr lIns="71436" tIns="71436" rIns="71436" bIns="71436" anchor="ctr">
            <a:spAutoFit/>
          </a:bodyPr>
          <a:lstStyle>
            <a:lvl1pPr defTabSz="821690">
              <a:defRPr sz="2400"/>
            </a:lvl1pPr>
          </a:lstStyle>
          <a:p>
            <a:r>
              <a:t>测试计划报告</a:t>
            </a:r>
          </a:p>
        </p:txBody>
      </p:sp>
      <p:sp>
        <p:nvSpPr>
          <p:cNvPr id="26" name="三角形"/>
          <p:cNvSpPr/>
          <p:nvPr/>
        </p:nvSpPr>
        <p:spPr>
          <a:xfrm>
            <a:off x="14953941" y="10394099"/>
            <a:ext cx="5948801" cy="466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gradFill>
            <a:gsLst>
              <a:gs pos="0">
                <a:srgbClr val="FFFFFF"/>
              </a:gs>
              <a:gs pos="100000">
                <a:srgbClr val="783887"/>
              </a:gs>
            </a:gsLst>
            <a:lin ang="5400000"/>
          </a:gradFill>
          <a:ln w="12700">
            <a:miter lim="400000"/>
          </a:ln>
        </p:spPr>
        <p:txBody>
          <a:bodyPr lIns="71436" tIns="71436" rIns="71436" bIns="71436" anchor="ctr"/>
          <a:lstStyle/>
          <a:p>
            <a:pPr defTabSz="821690">
              <a:defRPr sz="3000" b="0">
                <a:solidFill>
                  <a:srgbClr val="FFFFFF"/>
                </a:solidFill>
              </a:defRPr>
            </a:pPr>
          </a:p>
        </p:txBody>
      </p:sp>
      <p:sp>
        <p:nvSpPr>
          <p:cNvPr id="27" name="缺陷管理"/>
          <p:cNvSpPr txBox="1"/>
          <p:nvPr/>
        </p:nvSpPr>
        <p:spPr>
          <a:xfrm>
            <a:off x="21042033" y="11562109"/>
            <a:ext cx="2111661" cy="561975"/>
          </a:xfrm>
          <a:prstGeom prst="rect">
            <a:avLst/>
          </a:prstGeom>
          <a:ln w="12700">
            <a:miter lim="400000"/>
          </a:ln>
        </p:spPr>
        <p:txBody>
          <a:bodyPr lIns="71436" tIns="71436" rIns="71436" bIns="71436" anchor="ctr">
            <a:spAutoFit/>
          </a:bodyPr>
          <a:lstStyle>
            <a:lvl1pPr defTabSz="821690">
              <a:defRPr sz="2400"/>
            </a:lvl1pPr>
          </a:lstStyle>
          <a:p>
            <a:r>
              <a:t>缺陷管理</a:t>
            </a:r>
          </a:p>
        </p:txBody>
      </p:sp>
      <p:pic>
        <p:nvPicPr>
          <p:cNvPr id="28" name="线条 线条" descr="线条 线条"/>
          <p:cNvPicPr>
            <a:picLocks noChangeAspect="1"/>
          </p:cNvPicPr>
          <p:nvPr/>
        </p:nvPicPr>
        <p:blipFill>
          <a:blip r:embed="rId1"/>
          <a:stretch>
            <a:fillRect/>
          </a:stretch>
        </p:blipFill>
        <p:spPr>
          <a:xfrm rot="11938112">
            <a:off x="19356579" y="11408760"/>
            <a:ext cx="1914286" cy="306698"/>
          </a:xfrm>
          <a:prstGeom prst="rect">
            <a:avLst/>
          </a:prstGeom>
          <a:ln w="12700">
            <a:miter lim="400000"/>
            <a:headEnd/>
            <a:tailEnd/>
          </a:ln>
        </p:spPr>
      </p:pic>
      <p:sp>
        <p:nvSpPr>
          <p:cNvPr id="29" name="矩形"/>
          <p:cNvSpPr/>
          <p:nvPr/>
        </p:nvSpPr>
        <p:spPr>
          <a:xfrm>
            <a:off x="14840049" y="6183522"/>
            <a:ext cx="6176585" cy="3897184"/>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0" name="发起"/>
          <p:cNvSpPr txBox="1"/>
          <p:nvPr/>
        </p:nvSpPr>
        <p:spPr>
          <a:xfrm>
            <a:off x="13506450" y="4891869"/>
            <a:ext cx="1508518"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发起</a:t>
            </a:r>
          </a:p>
        </p:txBody>
      </p:sp>
      <p:sp>
        <p:nvSpPr>
          <p:cNvPr id="31" name="执行"/>
          <p:cNvSpPr txBox="1"/>
          <p:nvPr/>
        </p:nvSpPr>
        <p:spPr>
          <a:xfrm>
            <a:off x="13420498" y="7711919"/>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执行</a:t>
            </a:r>
          </a:p>
        </p:txBody>
      </p:sp>
      <p:sp>
        <p:nvSpPr>
          <p:cNvPr id="32" name="报告"/>
          <p:cNvSpPr txBox="1"/>
          <p:nvPr/>
        </p:nvSpPr>
        <p:spPr>
          <a:xfrm>
            <a:off x="13434823" y="10911906"/>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报告</a:t>
            </a:r>
          </a:p>
        </p:txBody>
      </p:sp>
      <p:sp>
        <p:nvSpPr>
          <p:cNvPr id="33" name="三角形"/>
          <p:cNvSpPr/>
          <p:nvPr/>
        </p:nvSpPr>
        <p:spPr>
          <a:xfrm rot="5400000">
            <a:off x="19437038" y="7901274"/>
            <a:ext cx="4369544" cy="513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34" name="矩形"/>
          <p:cNvSpPr/>
          <p:nvPr/>
        </p:nvSpPr>
        <p:spPr>
          <a:xfrm>
            <a:off x="22173238" y="5830247"/>
            <a:ext cx="1486862" cy="4390292"/>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5" name="矩形 53"/>
          <p:cNvSpPr/>
          <p:nvPr/>
        </p:nvSpPr>
        <p:spPr>
          <a:xfrm>
            <a:off x="22408413" y="5958016"/>
            <a:ext cx="1058079" cy="4091746"/>
          </a:xfrm>
          <a:prstGeom prst="rect">
            <a:avLst/>
          </a:prstGeom>
          <a:solidFill>
            <a:srgbClr val="40404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6" name="文本框 54"/>
          <p:cNvSpPr txBox="1"/>
          <p:nvPr/>
        </p:nvSpPr>
        <p:spPr>
          <a:xfrm>
            <a:off x="22735607" y="6068006"/>
            <a:ext cx="362124" cy="3914775"/>
          </a:xfrm>
          <a:prstGeom prst="rect">
            <a:avLst/>
          </a:prstGeom>
          <a:ln w="12700">
            <a:miter lim="400000"/>
          </a:ln>
        </p:spPr>
        <p:txBody>
          <a:bodyPr lIns="71436" tIns="71436" rIns="71436" bIns="71436" anchor="ctr">
            <a:spAutoFit/>
          </a:bodyPr>
          <a:lstStyle>
            <a:lvl1pPr defTabSz="821690">
              <a:defRPr sz="2400">
                <a:solidFill>
                  <a:srgbClr val="FFFFFF"/>
                </a:solidFill>
              </a:defRPr>
            </a:lvl1pPr>
          </a:lstStyle>
          <a:p>
            <a:r>
              <a:t>全自动化执行与反馈</a:t>
            </a:r>
          </a:p>
        </p:txBody>
      </p:sp>
      <p:sp>
        <p:nvSpPr>
          <p:cNvPr id="37" name="矩形 55"/>
          <p:cNvSpPr/>
          <p:nvPr/>
        </p:nvSpPr>
        <p:spPr>
          <a:xfrm>
            <a:off x="13506450" y="4543425"/>
            <a:ext cx="10515600" cy="7905750"/>
          </a:xfrm>
          <a:prstGeom prst="rect">
            <a:avLst/>
          </a:prstGeom>
          <a:ln w="12700">
            <a:solidFill>
              <a:srgbClr val="000000"/>
            </a:solidFill>
            <a:prstDash val="dashDot"/>
            <a:miter lim="400000"/>
          </a:ln>
        </p:spPr>
        <p:txBody>
          <a:bodyPr lIns="71436" tIns="71436" rIns="71436" bIns="71436" anchor="ctr"/>
          <a:lstStyle/>
          <a:p>
            <a:pPr defTabSz="821690">
              <a:defRPr sz="3000" b="0">
                <a:solidFill>
                  <a:srgbClr val="FFFFFF"/>
                </a:solidFill>
              </a:defRPr>
            </a:pPr>
          </a:p>
        </p:txBody>
      </p:sp>
      <p:sp>
        <p:nvSpPr>
          <p:cNvPr id="38" name="文本框 62"/>
          <p:cNvSpPr txBox="1"/>
          <p:nvPr/>
        </p:nvSpPr>
        <p:spPr>
          <a:xfrm>
            <a:off x="15216804" y="3715711"/>
            <a:ext cx="7040364"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latin typeface="Helvetica"/>
                <a:ea typeface="Helvetica"/>
                <a:cs typeface="Helvetica"/>
                <a:sym typeface="Helvetica"/>
              </a:defRPr>
            </a:pPr>
            <a:r>
              <a:t>MeterSphere 中的一体化测试计划</a:t>
            </a:r>
          </a:p>
        </p:txBody>
      </p:sp>
      <p:sp>
        <p:nvSpPr>
          <p:cNvPr id="39" name="MeterSphere 测试跟踪核心：覆盖全场景的测试计划"/>
          <p:cNvSpPr txBox="1"/>
          <p:nvPr/>
        </p:nvSpPr>
        <p:spPr>
          <a:xfrm>
            <a:off x="2364105" y="1522474"/>
            <a:ext cx="19655790" cy="1166495"/>
          </a:xfrm>
          <a:prstGeom prst="rect">
            <a:avLst/>
          </a:prstGeom>
          <a:ln w="12700">
            <a:miter lim="400000"/>
          </a:ln>
        </p:spPr>
        <p:txBody>
          <a:bodyPr wrap="none" lIns="91438" tIns="91438" rIns="91438" bIns="91438">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测试跟踪核心：一体化全场景的测试计划</a:t>
            </a:r>
            <a:endParaRPr>
              <a:latin typeface="方正黑体简体" panose="02010601030101010101" charset="-122"/>
              <a:ea typeface="方正黑体简体" panose="02010601030101010101" charset="-122"/>
              <a:cs typeface="方正黑体简体" panose="02010601030101010101" charset="-122"/>
            </a:endParaRPr>
          </a:p>
        </p:txBody>
      </p:sp>
      <p:sp>
        <p:nvSpPr>
          <p:cNvPr id="40" name="矩形"/>
          <p:cNvSpPr/>
          <p:nvPr/>
        </p:nvSpPr>
        <p:spPr>
          <a:xfrm>
            <a:off x="-21274" y="-19202"/>
            <a:ext cx="2836835" cy="264974"/>
          </a:xfrm>
          <a:prstGeom prst="rect">
            <a:avLst/>
          </a:prstGeom>
          <a:solidFill>
            <a:srgbClr val="783887">
              <a:alpha val="80000"/>
            </a:srgbClr>
          </a:solidFill>
          <a:ln w="12700">
            <a:miter lim="400000"/>
          </a:ln>
        </p:spPr>
        <p:txBody>
          <a:bodyPr lIns="71436" tIns="71436" rIns="71436" bIns="71436" anchor="ctr"/>
          <a:lstStyle/>
          <a:p>
            <a:pPr defTabSz="914400">
              <a:defRPr sz="2400">
                <a:solidFill>
                  <a:srgbClr val="FFFFFF"/>
                </a:solidFill>
                <a:latin typeface="Calibri"/>
                <a:ea typeface="Calibri"/>
                <a:cs typeface="Calibri"/>
                <a:sym typeface="Calibri"/>
              </a:defRPr>
            </a:pPr>
          </a:p>
        </p:txBody>
      </p:sp>
      <p:grpSp>
        <p:nvGrpSpPr>
          <p:cNvPr id="42" name="成组"/>
          <p:cNvGrpSpPr/>
          <p:nvPr/>
        </p:nvGrpSpPr>
        <p:grpSpPr>
          <a:xfrm>
            <a:off x="323850" y="4524375"/>
            <a:ext cx="10020300" cy="7943850"/>
            <a:chOff x="0" y="0"/>
            <a:chExt cx="10020300" cy="7943850"/>
          </a:xfrm>
        </p:grpSpPr>
        <p:sp>
          <p:nvSpPr>
            <p:cNvPr id="43" name="矩形 2"/>
            <p:cNvSpPr txBox="1"/>
            <p:nvPr/>
          </p:nvSpPr>
          <p:spPr>
            <a:xfrm>
              <a:off x="2752725" y="3636962"/>
              <a:ext cx="5314950" cy="650875"/>
            </a:xfrm>
            <a:prstGeom prst="rect">
              <a:avLst/>
            </a:prstGeom>
            <a:noFill/>
            <a:ln w="12700" cap="flat">
              <a:noFill/>
              <a:miter lim="400000"/>
            </a:ln>
            <a:effectLst/>
          </p:spPr>
          <p:txBody>
            <a:bodyPr wrap="square" lIns="71436" tIns="71436" rIns="71436" bIns="71436" numCol="1" anchor="ctr">
              <a:spAutoFit/>
            </a:bodyPr>
            <a:lstStyle>
              <a:lvl1pPr defTabSz="821690">
                <a:defRPr sz="2800">
                  <a:solidFill>
                    <a:srgbClr val="FFFFFF"/>
                  </a:solidFill>
                </a:defRPr>
              </a:lvl1pPr>
            </a:lstStyle>
            <a:p>
              <a:r>
                <a:t>测试管理一体化</a:t>
              </a:r>
            </a:p>
          </p:txBody>
        </p:sp>
        <p:sp>
          <p:nvSpPr>
            <p:cNvPr id="44" name="矩形 3"/>
            <p:cNvSpPr/>
            <p:nvPr/>
          </p:nvSpPr>
          <p:spPr>
            <a:xfrm>
              <a:off x="128019" y="134296"/>
              <a:ext cx="4267818" cy="676275"/>
            </a:xfrm>
            <a:prstGeom prst="rect">
              <a:avLst/>
            </a:prstGeom>
            <a:solidFill>
              <a:srgbClr val="783887"/>
            </a:solid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测试目标 &amp; 需求 &amp; 策略</a:t>
              </a:r>
            </a:p>
          </p:txBody>
        </p:sp>
        <p:sp>
          <p:nvSpPr>
            <p:cNvPr id="45" name="矩形 4"/>
            <p:cNvSpPr/>
            <p:nvPr/>
          </p:nvSpPr>
          <p:spPr>
            <a:xfrm>
              <a:off x="284753" y="1714946"/>
              <a:ext cx="3639672" cy="676275"/>
            </a:xfrm>
            <a:prstGeom prst="rect">
              <a:avLst/>
            </a:prstGeom>
            <a:solidFill>
              <a:srgbClr val="783887"/>
            </a:solidFill>
            <a:ln w="12700" cap="flat">
              <a:noFill/>
              <a:miter lim="400000"/>
            </a:ln>
            <a:effectLst/>
          </p:spPr>
          <p:txBody>
            <a:bodyPr wrap="square" lIns="71436" tIns="71436" rIns="71436" bIns="71436" numCol="1" anchor="ctr">
              <a:spAutoFit/>
            </a:bodyPr>
            <a:lstStyle>
              <a:lvl1pPr defTabSz="821690">
                <a:defRPr sz="3000" b="0">
                  <a:solidFill>
                    <a:srgbClr val="FFFFFF"/>
                  </a:solidFill>
                </a:defRPr>
              </a:lvl1pPr>
            </a:lstStyle>
            <a:p>
              <a:r>
                <a:t>测试计划制定</a:t>
              </a:r>
            </a:p>
          </p:txBody>
        </p:sp>
        <p:sp>
          <p:nvSpPr>
            <p:cNvPr id="46" name="矩形 5"/>
            <p:cNvSpPr/>
            <p:nvPr/>
          </p:nvSpPr>
          <p:spPr>
            <a:xfrm>
              <a:off x="5684894" y="892012"/>
              <a:ext cx="1704150" cy="2287353"/>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47" name="文本框 6"/>
            <p:cNvSpPr txBox="1"/>
            <p:nvPr/>
          </p:nvSpPr>
          <p:spPr>
            <a:xfrm>
              <a:off x="5732724" y="1458522"/>
              <a:ext cx="1608490" cy="1158875"/>
            </a:xfrm>
            <a:prstGeom prst="rect">
              <a:avLst/>
            </a:prstGeom>
            <a:noFill/>
            <a:ln w="12700" cap="flat">
              <a:noFill/>
              <a:miter lim="400000"/>
            </a:ln>
            <a:effectLst/>
          </p:spPr>
          <p:txBody>
            <a:bodyPr wrap="square" lIns="71436" tIns="71436" rIns="71436" bIns="71436" numCol="1" anchor="ctr">
              <a:spAutoFit/>
            </a:bodyPr>
            <a:lstStyle>
              <a:lvl1pPr defTabSz="821690">
                <a:defRPr sz="2800" b="0">
                  <a:solidFill>
                    <a:srgbClr val="FFFFFF"/>
                  </a:solidFill>
                </a:defRPr>
              </a:lvl1pPr>
            </a:lstStyle>
            <a:p>
              <a:r>
                <a:t>测试计划人工执行</a:t>
              </a:r>
            </a:p>
          </p:txBody>
        </p:sp>
        <p:sp>
          <p:nvSpPr>
            <p:cNvPr id="48" name="直接箭头连接符 7"/>
            <p:cNvSpPr/>
            <p:nvPr/>
          </p:nvSpPr>
          <p:spPr>
            <a:xfrm>
              <a:off x="2104589" y="775400"/>
              <a:ext cx="1" cy="97471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49" name="文本框 8"/>
            <p:cNvSpPr txBox="1"/>
            <p:nvPr/>
          </p:nvSpPr>
          <p:spPr>
            <a:xfrm>
              <a:off x="251136" y="2434928"/>
              <a:ext cx="3908613" cy="1190625"/>
            </a:xfrm>
            <a:prstGeom prst="rect">
              <a:avLst/>
            </a:prstGeom>
            <a:noFill/>
            <a:ln w="12700" cap="flat">
              <a:noFill/>
              <a:miter lim="400000"/>
            </a:ln>
            <a:effectLst/>
          </p:spPr>
          <p:txBody>
            <a:bodyPr wrap="square" lIns="71436" tIns="71436" rIns="71436" bIns="71436" numCol="1" anchor="ctr">
              <a:spAutoFit/>
            </a:bodyPr>
            <a:lstStyle>
              <a:lvl1pPr algn="l" defTabSz="821690">
                <a:lnSpc>
                  <a:spcPct val="150000"/>
                </a:lnSpc>
                <a:defRPr sz="2400" b="0"/>
              </a:lvl1pPr>
            </a:lstStyle>
            <a:p>
              <a:r>
                <a:t>制定测试的责任人、范围、方法、资源和进度等</a:t>
              </a:r>
            </a:p>
          </p:txBody>
        </p:sp>
        <p:sp>
          <p:nvSpPr>
            <p:cNvPr id="50" name="直接箭头连接符 9"/>
            <p:cNvSpPr/>
            <p:nvPr/>
          </p:nvSpPr>
          <p:spPr>
            <a:xfrm flipV="1">
              <a:off x="3924424" y="2034033"/>
              <a:ext cx="1760471" cy="190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51" name="组合 16"/>
            <p:cNvGrpSpPr/>
            <p:nvPr/>
          </p:nvGrpSpPr>
          <p:grpSpPr>
            <a:xfrm>
              <a:off x="4285770" y="5307403"/>
              <a:ext cx="793632" cy="2536167"/>
              <a:chOff x="0" y="0"/>
              <a:chExt cx="793631" cy="2536165"/>
            </a:xfrm>
          </p:grpSpPr>
          <p:sp>
            <p:nvSpPr>
              <p:cNvPr id="52" name="矩形 3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3" name="文本框 3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接口测试</a:t>
                </a:r>
              </a:p>
            </p:txBody>
          </p:sp>
        </p:grpSp>
        <p:grpSp>
          <p:nvGrpSpPr>
            <p:cNvPr id="54" name="组合 17"/>
            <p:cNvGrpSpPr/>
            <p:nvPr/>
          </p:nvGrpSpPr>
          <p:grpSpPr>
            <a:xfrm>
              <a:off x="3318654" y="5307403"/>
              <a:ext cx="793632" cy="2536167"/>
              <a:chOff x="0" y="0"/>
              <a:chExt cx="793631" cy="2536165"/>
            </a:xfrm>
          </p:grpSpPr>
          <p:sp>
            <p:nvSpPr>
              <p:cNvPr id="55" name="矩形 3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6" name="文本框 3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功能测试</a:t>
                </a:r>
              </a:p>
            </p:txBody>
          </p:sp>
        </p:grpSp>
        <p:grpSp>
          <p:nvGrpSpPr>
            <p:cNvPr id="57" name="组合 18"/>
            <p:cNvGrpSpPr/>
            <p:nvPr/>
          </p:nvGrpSpPr>
          <p:grpSpPr>
            <a:xfrm>
              <a:off x="5252887" y="5307403"/>
              <a:ext cx="793632" cy="2536167"/>
              <a:chOff x="0" y="0"/>
              <a:chExt cx="793631" cy="2536165"/>
            </a:xfrm>
          </p:grpSpPr>
          <p:sp>
            <p:nvSpPr>
              <p:cNvPr id="58" name="矩形 31"/>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9" name="文本框 32"/>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性能测试</a:t>
                </a:r>
              </a:p>
            </p:txBody>
          </p:sp>
        </p:grpSp>
        <p:grpSp>
          <p:nvGrpSpPr>
            <p:cNvPr id="60" name="组合 21"/>
            <p:cNvGrpSpPr/>
            <p:nvPr/>
          </p:nvGrpSpPr>
          <p:grpSpPr>
            <a:xfrm>
              <a:off x="8154238" y="5307403"/>
              <a:ext cx="793632" cy="2536167"/>
              <a:chOff x="0" y="0"/>
              <a:chExt cx="793631" cy="2536165"/>
            </a:xfrm>
          </p:grpSpPr>
          <p:sp>
            <p:nvSpPr>
              <p:cNvPr id="61" name="矩形 2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2" name="文本框 2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安全测试</a:t>
                </a:r>
              </a:p>
            </p:txBody>
          </p:sp>
        </p:grpSp>
        <p:grpSp>
          <p:nvGrpSpPr>
            <p:cNvPr id="63" name="组合 22"/>
            <p:cNvGrpSpPr/>
            <p:nvPr/>
          </p:nvGrpSpPr>
          <p:grpSpPr>
            <a:xfrm>
              <a:off x="9121356" y="5307403"/>
              <a:ext cx="793632" cy="2536167"/>
              <a:chOff x="0" y="0"/>
              <a:chExt cx="793631" cy="2536165"/>
            </a:xfrm>
          </p:grpSpPr>
          <p:sp>
            <p:nvSpPr>
              <p:cNvPr id="64" name="矩形 2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5" name="文本框 2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其他测试</a:t>
                </a:r>
              </a:p>
            </p:txBody>
          </p:sp>
        </p:grpSp>
        <p:sp>
          <p:nvSpPr>
            <p:cNvPr id="66" name="文本框 11"/>
            <p:cNvSpPr txBox="1"/>
            <p:nvPr/>
          </p:nvSpPr>
          <p:spPr>
            <a:xfrm>
              <a:off x="7674636" y="3346337"/>
              <a:ext cx="1155941" cy="561975"/>
            </a:xfrm>
            <a:prstGeom prst="rect">
              <a:avLst/>
            </a:prstGeom>
            <a:noFill/>
            <a:ln w="12700" cap="flat">
              <a:noFill/>
              <a:miter lim="400000"/>
            </a:ln>
            <a:effectLst/>
          </p:spPr>
          <p:txBody>
            <a:bodyPr wrap="square" lIns="71436" tIns="71436" rIns="71436" bIns="71436" numCol="1" anchor="ctr">
              <a:spAutoFit/>
            </a:bodyPr>
            <a:lstStyle>
              <a:lvl1pPr defTabSz="821690">
                <a:defRPr sz="2400"/>
              </a:lvl1pPr>
            </a:lstStyle>
            <a:p>
              <a:r>
                <a:t>测试项</a:t>
              </a:r>
            </a:p>
          </p:txBody>
        </p:sp>
        <p:sp>
          <p:nvSpPr>
            <p:cNvPr id="67" name="右大括号 12"/>
            <p:cNvSpPr/>
            <p:nvPr/>
          </p:nvSpPr>
          <p:spPr>
            <a:xfrm rot="16200000">
              <a:off x="6180824" y="1102743"/>
              <a:ext cx="776381" cy="5676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0"/>
                    <a:pt x="10800" y="246"/>
                  </a:cubicBezTo>
                  <a:lnTo>
                    <a:pt x="10800" y="10554"/>
                  </a:lnTo>
                  <a:cubicBezTo>
                    <a:pt x="10800" y="10690"/>
                    <a:pt x="15635" y="10800"/>
                    <a:pt x="21600" y="10800"/>
                  </a:cubicBezTo>
                  <a:cubicBezTo>
                    <a:pt x="15635" y="10800"/>
                    <a:pt x="10800" y="10910"/>
                    <a:pt x="10800" y="11046"/>
                  </a:cubicBezTo>
                  <a:lnTo>
                    <a:pt x="10800" y="21354"/>
                  </a:lnTo>
                  <a:cubicBezTo>
                    <a:pt x="10800" y="21490"/>
                    <a:pt x="5965" y="21600"/>
                    <a:pt x="0" y="21600"/>
                  </a:cubicBezTo>
                </a:path>
              </a:pathLst>
            </a:custGeom>
            <a:noFill/>
            <a:ln w="50800" cap="flat">
              <a:solidFill>
                <a:srgbClr val="000000"/>
              </a:solidFill>
              <a:prstDash val="solid"/>
              <a:miter lim="400000"/>
            </a:ln>
            <a:effectLst/>
          </p:spPr>
          <p:txBody>
            <a:bodyPr wrap="square" lIns="71436" tIns="71436" rIns="71436" bIns="71436" numCol="1" anchor="t">
              <a:noAutofit/>
            </a:bodyPr>
            <a:lstStyle/>
            <a:p>
              <a:pPr algn="l" defTabSz="914400">
                <a:defRPr sz="1800" b="0"/>
              </a:pPr>
            </a:p>
          </p:txBody>
        </p:sp>
        <p:sp>
          <p:nvSpPr>
            <p:cNvPr id="68" name="矩形 13"/>
            <p:cNvSpPr/>
            <p:nvPr/>
          </p:nvSpPr>
          <p:spPr>
            <a:xfrm>
              <a:off x="3314700" y="4343400"/>
              <a:ext cx="6629400" cy="819150"/>
            </a:xfrm>
            <a:prstGeom prst="rect">
              <a:avLst/>
            </a:prstGeom>
            <a:solidFill>
              <a:srgbClr val="928104"/>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9" name="文本框 14"/>
            <p:cNvSpPr txBox="1"/>
            <p:nvPr/>
          </p:nvSpPr>
          <p:spPr>
            <a:xfrm>
              <a:off x="3543300" y="4395787"/>
              <a:ext cx="6191250"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defRPr>
              </a:lvl1pPr>
            </a:lstStyle>
            <a:p>
              <a:r>
                <a:t>大量的人工确认与结果反馈机制</a:t>
              </a:r>
            </a:p>
          </p:txBody>
        </p:sp>
        <p:sp>
          <p:nvSpPr>
            <p:cNvPr id="70" name="矩形 15"/>
            <p:cNvSpPr/>
            <p:nvPr/>
          </p:nvSpPr>
          <p:spPr>
            <a:xfrm>
              <a:off x="0" y="0"/>
              <a:ext cx="10020300" cy="7943850"/>
            </a:xfrm>
            <a:prstGeom prst="rect">
              <a:avLst/>
            </a:prstGeom>
            <a:noFill/>
            <a:ln w="12700" cap="flat">
              <a:solidFill>
                <a:srgbClr val="000000"/>
              </a:solidFill>
              <a:prstDash val="dashDot"/>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71" name="UI…"/>
            <p:cNvSpPr/>
            <p:nvPr/>
          </p:nvSpPr>
          <p:spPr>
            <a:xfrm>
              <a:off x="6199768"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defRPr sz="2800" b="0">
                  <a:solidFill>
                    <a:srgbClr val="FFFFFF"/>
                  </a:solidFill>
                  <a:latin typeface="+mn-lt"/>
                  <a:ea typeface="+mn-ea"/>
                  <a:cs typeface="+mn-cs"/>
                  <a:sym typeface="Helvetica Neue Medium" panose="02000503000000020004"/>
                </a:defRPr>
              </a:pPr>
              <a:r>
                <a:t>UI</a:t>
              </a:r>
            </a:p>
            <a:p>
              <a:pPr>
                <a:defRPr sz="2800" b="0">
                  <a:solidFill>
                    <a:srgbClr val="FFFFFF"/>
                  </a:solidFill>
                  <a:latin typeface="+mn-lt"/>
                  <a:ea typeface="+mn-ea"/>
                  <a:cs typeface="+mn-cs"/>
                  <a:sym typeface="Helvetica Neue Medium" panose="02000503000000020004"/>
                </a:defRPr>
              </a:pPr>
              <a:r>
                <a:t>测</a:t>
              </a:r>
            </a:p>
            <a:p>
              <a:pPr>
                <a:defRPr sz="2800" b="0">
                  <a:solidFill>
                    <a:srgbClr val="FFFFFF"/>
                  </a:solidFill>
                  <a:latin typeface="+mn-lt"/>
                  <a:ea typeface="+mn-ea"/>
                  <a:cs typeface="+mn-cs"/>
                  <a:sym typeface="Helvetica Neue Medium" panose="02000503000000020004"/>
                </a:defRPr>
              </a:pPr>
              <a:r>
                <a:t>试</a:t>
              </a:r>
            </a:p>
          </p:txBody>
        </p:sp>
        <p:sp>
          <p:nvSpPr>
            <p:cNvPr id="72" name="A…"/>
            <p:cNvSpPr/>
            <p:nvPr/>
          </p:nvSpPr>
          <p:spPr>
            <a:xfrm>
              <a:off x="7163815"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lnSpc>
                  <a:spcPct val="90000"/>
                </a:lnSpc>
                <a:defRPr sz="2800" b="0">
                  <a:solidFill>
                    <a:srgbClr val="FFFFFF"/>
                  </a:solidFill>
                  <a:latin typeface="+mn-lt"/>
                  <a:ea typeface="+mn-ea"/>
                  <a:cs typeface="+mn-cs"/>
                  <a:sym typeface="Helvetica Neue Medium" panose="02000503000000020004"/>
                </a:defRPr>
              </a:pPr>
              <a:r>
                <a:t>A</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测</a:t>
              </a:r>
            </a:p>
            <a:p>
              <a:pPr>
                <a:lnSpc>
                  <a:spcPct val="90000"/>
                </a:lnSpc>
                <a:defRPr sz="2800" b="0">
                  <a:solidFill>
                    <a:srgbClr val="FFFFFF"/>
                  </a:solidFill>
                  <a:latin typeface="+mn-lt"/>
                  <a:ea typeface="+mn-ea"/>
                  <a:cs typeface="+mn-cs"/>
                  <a:sym typeface="Helvetica Neue Medium" panose="02000503000000020004"/>
                </a:defRPr>
              </a:pPr>
              <a:r>
                <a:t>试</a:t>
              </a:r>
            </a:p>
          </p:txBody>
        </p:sp>
      </p:gr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MeterSphere 测试跟踪核心：覆盖全场景的测试计划"/>
          <p:cNvSpPr txBox="1"/>
          <p:nvPr/>
        </p:nvSpPr>
        <p:spPr>
          <a:xfrm>
            <a:off x="2364105" y="1522474"/>
            <a:ext cx="20275550" cy="1196975"/>
          </a:xfrm>
          <a:prstGeom prst="rect">
            <a:avLst/>
          </a:prstGeom>
          <a:ln w="12700">
            <a:miter lim="400000"/>
          </a:ln>
        </p:spPr>
        <p:txBody>
          <a:bodyPr wrap="none" lIns="91438" tIns="91438" rIns="91438" bIns="91438">
            <a:spAutoFit/>
          </a:bodyPr>
          <a:lstStyle/>
          <a:p>
            <a:pPr algn="l" defTabSz="1828800">
              <a:defRPr sz="6400">
                <a:solidFill>
                  <a:srgbClr val="5E5E5E"/>
                </a:solidFill>
                <a:latin typeface="Helvetica"/>
                <a:ea typeface="Helvetica"/>
                <a:cs typeface="Helvetica"/>
                <a:sym typeface="Helvetica"/>
              </a:defRPr>
            </a:pPr>
            <a:r>
              <a:rPr sz="6600">
                <a:latin typeface="Times New Roman Bold" panose="02020603050405020304" charset="0"/>
                <a:ea typeface="方正黑体简体" panose="02010601030101010101" charset="-122"/>
                <a:cs typeface="Times New Roman Bold" panose="02020603050405020304" charset="0"/>
              </a:rPr>
              <a:t>MeterSphere</a:t>
            </a:r>
            <a:r>
              <a:rPr sz="6600">
                <a:latin typeface="方正黑体简体" panose="02010601030101010101" charset="-122"/>
                <a:ea typeface="方正黑体简体" panose="02010601030101010101" charset="-122"/>
                <a:cs typeface="方正黑体简体" panose="02010601030101010101" charset="-122"/>
              </a:rPr>
              <a:t> 测试跟踪核心：一体化全场景的测试计划</a:t>
            </a:r>
            <a:endParaRPr sz="6600">
              <a:latin typeface="方正黑体简体" panose="02010601030101010101" charset="-122"/>
              <a:ea typeface="方正黑体简体" panose="02010601030101010101" charset="-122"/>
              <a:cs typeface="方正黑体简体" panose="02010601030101010101" charset="-122"/>
            </a:endParaRPr>
          </a:p>
        </p:txBody>
      </p:sp>
      <p:sp>
        <p:nvSpPr>
          <p:cNvPr id="40" name="矩形"/>
          <p:cNvSpPr/>
          <p:nvPr/>
        </p:nvSpPr>
        <p:spPr>
          <a:xfrm>
            <a:off x="-21274" y="-19202"/>
            <a:ext cx="2836835" cy="264974"/>
          </a:xfrm>
          <a:prstGeom prst="rect">
            <a:avLst/>
          </a:prstGeom>
          <a:solidFill>
            <a:srgbClr val="783887">
              <a:alpha val="80000"/>
            </a:srgbClr>
          </a:solidFill>
          <a:ln w="12700">
            <a:miter lim="400000"/>
          </a:ln>
        </p:spPr>
        <p:txBody>
          <a:bodyPr lIns="71436" tIns="71436" rIns="71436" bIns="71436" anchor="ctr"/>
          <a:lstStyle/>
          <a:p>
            <a:pPr defTabSz="914400">
              <a:defRPr sz="2400">
                <a:solidFill>
                  <a:srgbClr val="FFFFFF"/>
                </a:solidFill>
                <a:latin typeface="Calibri"/>
                <a:ea typeface="Calibri"/>
                <a:cs typeface="Calibri"/>
                <a:sym typeface="Calibri"/>
              </a:defRPr>
            </a:pPr>
            <a:endParaRPr sz="3200"/>
          </a:p>
        </p:txBody>
      </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pic>
        <p:nvPicPr>
          <p:cNvPr id="77" name="图片 76" descr="截屏2023-10-19 16.30.24"/>
          <p:cNvPicPr>
            <a:picLocks noChangeAspect="1"/>
          </p:cNvPicPr>
          <p:nvPr/>
        </p:nvPicPr>
        <p:blipFill>
          <a:blip r:embed="rId1"/>
          <a:stretch>
            <a:fillRect/>
          </a:stretch>
        </p:blipFill>
        <p:spPr>
          <a:xfrm>
            <a:off x="6316980" y="2826385"/>
            <a:ext cx="11750040" cy="973391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104900"/>
            <a:chOff x="10356" y="5112"/>
            <a:chExt cx="22983" cy="1740"/>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31"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rPr>
                <a:t>高校项目概览</a:t>
              </a:r>
              <a:endParaRPr lang="zh-CN" b="1">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实验课程建设方案</a:t>
              </a:r>
              <a:endParaRPr lang="zh-CN" sz="54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MeterSphere 测试跟踪核心：测试任务量化"/>
          <p:cNvSpPr txBox="1"/>
          <p:nvPr/>
        </p:nvSpPr>
        <p:spPr>
          <a:xfrm>
            <a:off x="4416108" y="1530108"/>
            <a:ext cx="155517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测试跟踪核心：测试任务量化</a:t>
            </a:r>
            <a:endParaRPr>
              <a:latin typeface="方正黑体简体" panose="02010601030101010101" charset="-122"/>
              <a:ea typeface="方正黑体简体" panose="02010601030101010101" charset="-122"/>
              <a:cs typeface="方正黑体简体" panose="02010601030101010101" charset="-122"/>
            </a:endParaRPr>
          </a:p>
        </p:txBody>
      </p:sp>
      <p:sp>
        <p:nvSpPr>
          <p:cNvPr id="6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658" name="- 对测试任务进行跟踪，量化测试任务进度与测试数据 -"/>
          <p:cNvSpPr txBox="1"/>
          <p:nvPr/>
        </p:nvSpPr>
        <p:spPr>
          <a:xfrm>
            <a:off x="6551459" y="3047999"/>
            <a:ext cx="112297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对测试任务进行跟踪，量化测试任务进度与测试数据 -</a:t>
            </a:r>
          </a:p>
        </p:txBody>
      </p:sp>
      <p:pic>
        <p:nvPicPr>
          <p:cNvPr id="659" name="图像" descr="图像"/>
          <p:cNvPicPr>
            <a:picLocks noChangeAspect="1"/>
          </p:cNvPicPr>
          <p:nvPr/>
        </p:nvPicPr>
        <p:blipFill>
          <a:blip r:embed="rId1"/>
          <a:stretch>
            <a:fillRect/>
          </a:stretch>
        </p:blipFill>
        <p:spPr>
          <a:xfrm>
            <a:off x="707698" y="4017886"/>
            <a:ext cx="10282755" cy="9245517"/>
          </a:xfrm>
          <a:prstGeom prst="rect">
            <a:avLst/>
          </a:prstGeom>
          <a:ln w="12700">
            <a:miter lim="400000"/>
            <a:headEnd/>
            <a:tailEnd/>
          </a:ln>
        </p:spPr>
      </p:pic>
      <p:pic>
        <p:nvPicPr>
          <p:cNvPr id="660" name="图像" descr="图像"/>
          <p:cNvPicPr>
            <a:picLocks noChangeAspect="1"/>
          </p:cNvPicPr>
          <p:nvPr/>
        </p:nvPicPr>
        <p:blipFill>
          <a:blip r:embed="rId2"/>
          <a:stretch>
            <a:fillRect/>
          </a:stretch>
        </p:blipFill>
        <p:spPr>
          <a:xfrm>
            <a:off x="10990452" y="5183639"/>
            <a:ext cx="12909072" cy="6914012"/>
          </a:xfrm>
          <a:prstGeom prst="rect">
            <a:avLst/>
          </a:prstGeom>
          <a:ln w="12700">
            <a:miter lim="400000"/>
            <a:headEnd/>
            <a:tailEnd/>
          </a:ln>
        </p:spPr>
      </p:pic>
      <p:sp>
        <p:nvSpPr>
          <p:cNvPr id="581"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矩形 141"/>
          <p:cNvSpPr/>
          <p:nvPr/>
        </p:nvSpPr>
        <p:spPr>
          <a:xfrm>
            <a:off x="14041961" y="10796554"/>
            <a:ext cx="3143533" cy="2202135"/>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3" name="矩形 140"/>
          <p:cNvSpPr/>
          <p:nvPr/>
        </p:nvSpPr>
        <p:spPr>
          <a:xfrm>
            <a:off x="10758836" y="10821010"/>
            <a:ext cx="3124827"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4" name="矩形 139"/>
          <p:cNvSpPr/>
          <p:nvPr/>
        </p:nvSpPr>
        <p:spPr>
          <a:xfrm>
            <a:off x="7436991" y="10829489"/>
            <a:ext cx="3143534"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5" name="矩形 138"/>
          <p:cNvSpPr/>
          <p:nvPr/>
        </p:nvSpPr>
        <p:spPr>
          <a:xfrm>
            <a:off x="4114650" y="10821019"/>
            <a:ext cx="3143532" cy="2202134"/>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6" name="一、测试跟踪"/>
          <p:cNvSpPr txBox="1"/>
          <p:nvPr/>
        </p:nvSpPr>
        <p:spPr>
          <a:xfrm>
            <a:off x="21059" y="2539999"/>
            <a:ext cx="24341882" cy="777875"/>
          </a:xfrm>
          <a:prstGeom prst="rect">
            <a:avLst/>
          </a:prstGeom>
          <a:ln w="12700">
            <a:miter lim="400000"/>
          </a:ln>
        </p:spPr>
        <p:txBody>
          <a:bodyPr lIns="71436" tIns="71436" rIns="71436" bIns="71436" anchor="ctr">
            <a:spAutoFit/>
          </a:bodyPr>
          <a:lstStyle/>
          <a:p>
            <a:pPr defTabSz="821690">
              <a:spcBef>
                <a:spcPts val="5900"/>
              </a:spcBef>
              <a:defRPr sz="3600" b="0">
                <a:solidFill>
                  <a:srgbClr val="5E5E5E"/>
                </a:solidFill>
                <a:latin typeface="Helvetica"/>
                <a:ea typeface="Helvetica"/>
                <a:cs typeface="Helvetica"/>
                <a:sym typeface="Helvetica"/>
              </a:defRPr>
            </a:pPr>
            <a:r>
              <a:t>- 解决现有接口测试的问题，覆盖多种接口协议，自由组合接口自动化测试场景 -</a:t>
            </a:r>
          </a:p>
        </p:txBody>
      </p:sp>
      <p:sp>
        <p:nvSpPr>
          <p:cNvPr id="1047" name="MeterSphere 的关键架构设计之二：团队协作及多租户模型"/>
          <p:cNvSpPr txBox="1"/>
          <p:nvPr/>
        </p:nvSpPr>
        <p:spPr>
          <a:xfrm>
            <a:off x="1" y="144205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灵活的接口场景编排设计</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1050" name="组合 56"/>
          <p:cNvGrpSpPr/>
          <p:nvPr/>
        </p:nvGrpSpPr>
        <p:grpSpPr>
          <a:xfrm>
            <a:off x="753898" y="10241561"/>
            <a:ext cx="3143535" cy="522184"/>
            <a:chOff x="0" y="64346"/>
            <a:chExt cx="3143533" cy="522183"/>
          </a:xfrm>
        </p:grpSpPr>
        <p:sp>
          <p:nvSpPr>
            <p:cNvPr id="1048" name="矩形 57"/>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49" name="文本框 58"/>
            <p:cNvSpPr/>
            <p:nvPr/>
          </p:nvSpPr>
          <p:spPr>
            <a:xfrm>
              <a:off x="403352" y="325437"/>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接口管理</a:t>
              </a:r>
            </a:p>
          </p:txBody>
        </p:sp>
      </p:grpSp>
      <p:grpSp>
        <p:nvGrpSpPr>
          <p:cNvPr id="1053" name="组合 66"/>
          <p:cNvGrpSpPr/>
          <p:nvPr/>
        </p:nvGrpSpPr>
        <p:grpSpPr>
          <a:xfrm>
            <a:off x="4114648" y="10241570"/>
            <a:ext cx="3143534" cy="522185"/>
            <a:chOff x="0" y="64346"/>
            <a:chExt cx="3143533" cy="522184"/>
          </a:xfrm>
        </p:grpSpPr>
        <p:sp>
          <p:nvSpPr>
            <p:cNvPr id="1051" name="矩形 67"/>
            <p:cNvSpPr/>
            <p:nvPr/>
          </p:nvSpPr>
          <p:spPr>
            <a:xfrm>
              <a:off x="0" y="64346"/>
              <a:ext cx="3143534" cy="52218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2" name="文本框 68"/>
            <p:cNvSpPr/>
            <p:nvPr/>
          </p:nvSpPr>
          <p:spPr>
            <a:xfrm>
              <a:off x="403352" y="325438"/>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接口用例</a:t>
              </a:r>
            </a:p>
          </p:txBody>
        </p:sp>
      </p:grpSp>
      <p:grpSp>
        <p:nvGrpSpPr>
          <p:cNvPr id="1056" name="组合 69"/>
          <p:cNvGrpSpPr/>
          <p:nvPr/>
        </p:nvGrpSpPr>
        <p:grpSpPr>
          <a:xfrm>
            <a:off x="7436991" y="10241561"/>
            <a:ext cx="3143534" cy="522184"/>
            <a:chOff x="0" y="64345"/>
            <a:chExt cx="3143533" cy="522183"/>
          </a:xfrm>
        </p:grpSpPr>
        <p:sp>
          <p:nvSpPr>
            <p:cNvPr id="1054" name="矩形 70"/>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783887"/>
                  </a:solidFill>
                </a:defRPr>
              </a:pPr>
            </a:p>
          </p:txBody>
        </p:sp>
        <p:sp>
          <p:nvSpPr>
            <p:cNvPr id="1055" name="文本框 71"/>
            <p:cNvSpPr/>
            <p:nvPr/>
          </p:nvSpPr>
          <p:spPr>
            <a:xfrm>
              <a:off x="230481" y="325437"/>
              <a:ext cx="26825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p>
              <a: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pPr>
              <a:r>
                <a:t>Mock 服务</a:t>
              </a:r>
            </a:p>
          </p:txBody>
        </p:sp>
      </p:grpSp>
      <p:grpSp>
        <p:nvGrpSpPr>
          <p:cNvPr id="1059" name="组合 72"/>
          <p:cNvGrpSpPr/>
          <p:nvPr/>
        </p:nvGrpSpPr>
        <p:grpSpPr>
          <a:xfrm>
            <a:off x="10740128" y="10241561"/>
            <a:ext cx="3143535" cy="522184"/>
            <a:chOff x="0" y="64346"/>
            <a:chExt cx="3143533" cy="522183"/>
          </a:xfrm>
        </p:grpSpPr>
        <p:sp>
          <p:nvSpPr>
            <p:cNvPr id="1057" name="矩形 73"/>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8" name="文本框 74"/>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逻辑组件</a:t>
              </a:r>
            </a:p>
          </p:txBody>
        </p:sp>
      </p:grpSp>
      <p:sp>
        <p:nvSpPr>
          <p:cNvPr id="1060" name="文本框 77"/>
          <p:cNvSpPr txBox="1"/>
          <p:nvPr/>
        </p:nvSpPr>
        <p:spPr>
          <a:xfrm>
            <a:off x="4444120" y="11008303"/>
            <a:ext cx="2443243"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用例运行管理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前后置脚本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断言与提取</a:t>
            </a:r>
          </a:p>
        </p:txBody>
      </p:sp>
      <p:sp>
        <p:nvSpPr>
          <p:cNvPr id="1061" name="文本框 80"/>
          <p:cNvSpPr txBox="1"/>
          <p:nvPr/>
        </p:nvSpPr>
        <p:spPr>
          <a:xfrm>
            <a:off x="7855966" y="10804336"/>
            <a:ext cx="2305584" cy="2205358"/>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期望列表</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请求参数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响应状态码</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请求头</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请求内容</a:t>
            </a:r>
          </a:p>
        </p:txBody>
      </p:sp>
      <p:sp>
        <p:nvSpPr>
          <p:cNvPr id="1062" name="文本框 83"/>
          <p:cNvSpPr txBox="1"/>
          <p:nvPr/>
        </p:nvSpPr>
        <p:spPr>
          <a:xfrm>
            <a:off x="11181818" y="10984682"/>
            <a:ext cx="2278862" cy="184975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等待控制器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循环控制器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条件控制器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事务控制器</a:t>
            </a:r>
          </a:p>
        </p:txBody>
      </p:sp>
      <p:sp>
        <p:nvSpPr>
          <p:cNvPr id="1063" name="矩形 85"/>
          <p:cNvSpPr/>
          <p:nvPr/>
        </p:nvSpPr>
        <p:spPr>
          <a:xfrm>
            <a:off x="747929" y="8911785"/>
            <a:ext cx="6510254" cy="1198433"/>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64" name="矩形"/>
          <p:cNvSpPr/>
          <p:nvPr/>
        </p:nvSpPr>
        <p:spPr>
          <a:xfrm>
            <a:off x="872757"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5" name="HTTP"/>
          <p:cNvSpPr txBox="1"/>
          <p:nvPr/>
        </p:nvSpPr>
        <p:spPr>
          <a:xfrm>
            <a:off x="923239" y="9500343"/>
            <a:ext cx="11281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HTTP</a:t>
            </a:r>
          </a:p>
        </p:txBody>
      </p:sp>
      <p:sp>
        <p:nvSpPr>
          <p:cNvPr id="1066" name="矩形"/>
          <p:cNvSpPr/>
          <p:nvPr/>
        </p:nvSpPr>
        <p:spPr>
          <a:xfrm>
            <a:off x="2524326"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7" name="TCP"/>
          <p:cNvSpPr txBox="1"/>
          <p:nvPr/>
        </p:nvSpPr>
        <p:spPr>
          <a:xfrm>
            <a:off x="257480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TCP</a:t>
            </a:r>
          </a:p>
        </p:txBody>
      </p:sp>
      <p:sp>
        <p:nvSpPr>
          <p:cNvPr id="1068" name="矩形"/>
          <p:cNvSpPr/>
          <p:nvPr/>
        </p:nvSpPr>
        <p:spPr>
          <a:xfrm>
            <a:off x="4175895"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9" name="SQL"/>
          <p:cNvSpPr txBox="1"/>
          <p:nvPr/>
        </p:nvSpPr>
        <p:spPr>
          <a:xfrm>
            <a:off x="422637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SQL</a:t>
            </a:r>
          </a:p>
        </p:txBody>
      </p:sp>
      <p:sp>
        <p:nvSpPr>
          <p:cNvPr id="1070" name="矩形"/>
          <p:cNvSpPr/>
          <p:nvPr/>
        </p:nvSpPr>
        <p:spPr>
          <a:xfrm>
            <a:off x="5731441" y="9494027"/>
            <a:ext cx="1401914"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1" name="Dubbo"/>
          <p:cNvSpPr txBox="1"/>
          <p:nvPr/>
        </p:nvSpPr>
        <p:spPr>
          <a:xfrm>
            <a:off x="5781924" y="9500343"/>
            <a:ext cx="1300949"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Dubbo</a:t>
            </a:r>
          </a:p>
        </p:txBody>
      </p:sp>
      <p:sp>
        <p:nvSpPr>
          <p:cNvPr id="1072" name="文本框 90"/>
          <p:cNvSpPr txBox="1"/>
          <p:nvPr/>
        </p:nvSpPr>
        <p:spPr>
          <a:xfrm>
            <a:off x="2969704" y="8911785"/>
            <a:ext cx="217466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内置协议</a:t>
            </a:r>
          </a:p>
        </p:txBody>
      </p:sp>
      <p:sp>
        <p:nvSpPr>
          <p:cNvPr id="1073" name="矩形 91"/>
          <p:cNvSpPr/>
          <p:nvPr/>
        </p:nvSpPr>
        <p:spPr>
          <a:xfrm>
            <a:off x="690313" y="3493355"/>
            <a:ext cx="6702298" cy="1727837"/>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74" name="矩形"/>
          <p:cNvSpPr/>
          <p:nvPr/>
        </p:nvSpPr>
        <p:spPr>
          <a:xfrm>
            <a:off x="863154" y="4108987"/>
            <a:ext cx="1651569"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5" name="MQTT"/>
          <p:cNvSpPr txBox="1"/>
          <p:nvPr/>
        </p:nvSpPr>
        <p:spPr>
          <a:xfrm>
            <a:off x="913636" y="4115304"/>
            <a:ext cx="1550605"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MQTT</a:t>
            </a:r>
          </a:p>
        </p:txBody>
      </p:sp>
      <p:sp>
        <p:nvSpPr>
          <p:cNvPr id="1076" name="文本框 93"/>
          <p:cNvSpPr txBox="1"/>
          <p:nvPr/>
        </p:nvSpPr>
        <p:spPr>
          <a:xfrm>
            <a:off x="2656462" y="3476938"/>
            <a:ext cx="276999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插件扩展协议</a:t>
            </a:r>
          </a:p>
        </p:txBody>
      </p:sp>
      <p:sp>
        <p:nvSpPr>
          <p:cNvPr id="1077" name="矩形"/>
          <p:cNvSpPr/>
          <p:nvPr/>
        </p:nvSpPr>
        <p:spPr>
          <a:xfrm>
            <a:off x="2937218" y="4108987"/>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8" name="WebSocket"/>
          <p:cNvSpPr txBox="1"/>
          <p:nvPr/>
        </p:nvSpPr>
        <p:spPr>
          <a:xfrm>
            <a:off x="2987700" y="4115304"/>
            <a:ext cx="2030712"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WebSocket</a:t>
            </a:r>
          </a:p>
        </p:txBody>
      </p:sp>
      <p:sp>
        <p:nvSpPr>
          <p:cNvPr id="1079" name="矩形"/>
          <p:cNvSpPr/>
          <p:nvPr/>
        </p:nvSpPr>
        <p:spPr>
          <a:xfrm>
            <a:off x="863153"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0" name="GRPC"/>
          <p:cNvSpPr txBox="1"/>
          <p:nvPr/>
        </p:nvSpPr>
        <p:spPr>
          <a:xfrm>
            <a:off x="913636"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GRPC</a:t>
            </a:r>
          </a:p>
        </p:txBody>
      </p:sp>
      <p:sp>
        <p:nvSpPr>
          <p:cNvPr id="1081" name="矩形"/>
          <p:cNvSpPr/>
          <p:nvPr/>
        </p:nvSpPr>
        <p:spPr>
          <a:xfrm>
            <a:off x="2937217"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2" name="FTP"/>
          <p:cNvSpPr txBox="1"/>
          <p:nvPr/>
        </p:nvSpPr>
        <p:spPr>
          <a:xfrm>
            <a:off x="2987700"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FTP</a:t>
            </a:r>
          </a:p>
        </p:txBody>
      </p:sp>
      <p:sp>
        <p:nvSpPr>
          <p:cNvPr id="1083" name="矩形"/>
          <p:cNvSpPr/>
          <p:nvPr/>
        </p:nvSpPr>
        <p:spPr>
          <a:xfrm>
            <a:off x="5491387" y="4108987"/>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4" name="Debug"/>
          <p:cNvSpPr txBox="1"/>
          <p:nvPr/>
        </p:nvSpPr>
        <p:spPr>
          <a:xfrm>
            <a:off x="5541869" y="4115304"/>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Debug</a:t>
            </a:r>
          </a:p>
        </p:txBody>
      </p:sp>
      <p:sp>
        <p:nvSpPr>
          <p:cNvPr id="1085" name="矩形"/>
          <p:cNvSpPr/>
          <p:nvPr/>
        </p:nvSpPr>
        <p:spPr>
          <a:xfrm>
            <a:off x="5030485" y="4661313"/>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86" name="自定义扩展"/>
          <p:cNvSpPr txBox="1"/>
          <p:nvPr/>
        </p:nvSpPr>
        <p:spPr>
          <a:xfrm>
            <a:off x="5080968" y="4635879"/>
            <a:ext cx="2030712" cy="5105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自定义扩展</a:t>
            </a:r>
          </a:p>
        </p:txBody>
      </p:sp>
      <p:pic>
        <p:nvPicPr>
          <p:cNvPr id="1087" name="图片 99" descr="图片 99"/>
          <p:cNvPicPr>
            <a:picLocks noChangeAspect="1"/>
          </p:cNvPicPr>
          <p:nvPr/>
        </p:nvPicPr>
        <p:blipFill>
          <a:blip r:embed="rId1"/>
          <a:stretch>
            <a:fillRect/>
          </a:stretch>
        </p:blipFill>
        <p:spPr>
          <a:xfrm>
            <a:off x="739497" y="5866421"/>
            <a:ext cx="6635082" cy="2639140"/>
          </a:xfrm>
          <a:prstGeom prst="rect">
            <a:avLst/>
          </a:prstGeom>
          <a:ln>
            <a:solidFill>
              <a:srgbClr val="363535"/>
            </a:solidFill>
          </a:ln>
        </p:spPr>
      </p:pic>
      <p:sp>
        <p:nvSpPr>
          <p:cNvPr id="1088" name="箭头: 上 100"/>
          <p:cNvSpPr/>
          <p:nvPr/>
        </p:nvSpPr>
        <p:spPr>
          <a:xfrm>
            <a:off x="3434238" y="5323479"/>
            <a:ext cx="768173" cy="4432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89" name="文本框 101"/>
          <p:cNvSpPr txBox="1"/>
          <p:nvPr/>
        </p:nvSpPr>
        <p:spPr>
          <a:xfrm>
            <a:off x="4344151" y="5323479"/>
            <a:ext cx="1752173" cy="510541"/>
          </a:xfrm>
          <a:prstGeom prst="rect">
            <a:avLst/>
          </a:prstGeom>
          <a:ln w="12700">
            <a:miter lim="400000"/>
          </a:ln>
        </p:spPr>
        <p:txBody>
          <a:bodyPr lIns="45719" rIns="45719">
            <a:spAutoFit/>
          </a:bodyPr>
          <a:lstStyle>
            <a:lvl1pPr defTabSz="821690">
              <a:defRPr sz="2400" b="0">
                <a:latin typeface="Apple Braille" panose="05000000000000000000"/>
                <a:ea typeface="Apple Braille" panose="05000000000000000000"/>
                <a:cs typeface="Apple Braille" panose="05000000000000000000"/>
                <a:sym typeface="Apple Braille" panose="05000000000000000000"/>
              </a:defRPr>
            </a:lvl1pPr>
          </a:lstStyle>
          <a:p>
            <a:r>
              <a:t>按需扩展</a:t>
            </a:r>
          </a:p>
        </p:txBody>
      </p:sp>
      <p:sp>
        <p:nvSpPr>
          <p:cNvPr id="1090" name="矩形 102"/>
          <p:cNvSpPr/>
          <p:nvPr/>
        </p:nvSpPr>
        <p:spPr>
          <a:xfrm>
            <a:off x="9612434" y="4338999"/>
            <a:ext cx="4309972" cy="962307"/>
          </a:xfrm>
          <a:prstGeom prst="rect">
            <a:avLst/>
          </a:prstGeom>
          <a:solidFill>
            <a:srgbClr val="783887"/>
          </a:solidFill>
          <a:ln w="12700">
            <a:miter lim="400000"/>
          </a:ln>
        </p:spPr>
        <p:txBody>
          <a:bodyPr lIns="71436" tIns="71436" rIns="71436" bIns="71436" anchor="ctr"/>
          <a:lstStyle/>
          <a:p>
            <a:pPr defTabSz="821690">
              <a:defRPr sz="3000">
                <a:solidFill>
                  <a:srgbClr val="FFFFFF"/>
                </a:solidFill>
              </a:defRPr>
            </a:pPr>
          </a:p>
        </p:txBody>
      </p:sp>
      <p:sp>
        <p:nvSpPr>
          <p:cNvPr id="1091" name="文本框 103"/>
          <p:cNvSpPr txBox="1"/>
          <p:nvPr/>
        </p:nvSpPr>
        <p:spPr>
          <a:xfrm>
            <a:off x="9842360" y="4393114"/>
            <a:ext cx="3775139" cy="854077"/>
          </a:xfrm>
          <a:prstGeom prst="rect">
            <a:avLst/>
          </a:prstGeom>
          <a:ln w="12700">
            <a:miter lim="400000"/>
          </a:ln>
        </p:spPr>
        <p:txBody>
          <a:bodyPr lIns="71438" tIns="71438" rIns="71438" bIns="71438" anchor="ctr">
            <a:spAutoFit/>
          </a:bodyPr>
          <a:lstStyle/>
          <a:p>
            <a:pPr defTabSz="821690">
              <a:defRPr sz="4000">
                <a:solidFill>
                  <a:srgbClr val="FFFFFF"/>
                </a:solidFill>
              </a:defRPr>
            </a:pPr>
            <a:r>
              <a:rPr b="0">
                <a:latin typeface="Trebuchet MS" panose="020B0603020202020204"/>
                <a:ea typeface="Trebuchet MS" panose="020B0603020202020204"/>
                <a:cs typeface="Trebuchet MS" panose="020B0603020202020204"/>
                <a:sym typeface="Trebuchet MS" panose="020B0603020202020204"/>
              </a:rPr>
              <a:t>自动化</a:t>
            </a:r>
            <a:r>
              <a:rPr b="0">
                <a:latin typeface="Apple Braille" panose="05000000000000000000"/>
                <a:ea typeface="Apple Braille" panose="05000000000000000000"/>
                <a:cs typeface="Apple Braille" panose="05000000000000000000"/>
                <a:sym typeface="Apple Braille" panose="05000000000000000000"/>
              </a:rPr>
              <a:t>场景编排</a:t>
            </a:r>
            <a:endParaRPr b="0">
              <a:latin typeface="Apple Braille" panose="05000000000000000000"/>
              <a:ea typeface="Apple Braille" panose="05000000000000000000"/>
              <a:cs typeface="Apple Braille" panose="05000000000000000000"/>
              <a:sym typeface="Apple Braille" panose="05000000000000000000"/>
            </a:endParaRPr>
          </a:p>
        </p:txBody>
      </p:sp>
      <p:sp>
        <p:nvSpPr>
          <p:cNvPr id="1092" name="矩形 104"/>
          <p:cNvSpPr/>
          <p:nvPr/>
        </p:nvSpPr>
        <p:spPr>
          <a:xfrm>
            <a:off x="9612434" y="5430668"/>
            <a:ext cx="4309972" cy="1885317"/>
          </a:xfrm>
          <a:prstGeom prst="rect">
            <a:avLst/>
          </a:prstGeom>
          <a:solidFill>
            <a:srgbClr val="D6D5D5"/>
          </a:solidFill>
          <a:ln w="12700">
            <a:miter lim="400000"/>
          </a:ln>
        </p:spPr>
        <p:txBody>
          <a:bodyPr lIns="71436" tIns="71436" rIns="71436" bIns="71436" anchor="ctr"/>
          <a:lstStyle/>
          <a:p>
            <a:pPr defTabSz="821690">
              <a:defRPr sz="3000">
                <a:solidFill>
                  <a:srgbClr val="FFFFFF"/>
                </a:solidFill>
              </a:defRPr>
            </a:pPr>
          </a:p>
        </p:txBody>
      </p:sp>
      <p:sp>
        <p:nvSpPr>
          <p:cNvPr id="1093" name="文本框 105"/>
          <p:cNvSpPr txBox="1"/>
          <p:nvPr/>
        </p:nvSpPr>
        <p:spPr>
          <a:xfrm>
            <a:off x="10384349" y="5430668"/>
            <a:ext cx="2803827" cy="1885317"/>
          </a:xfrm>
          <a:prstGeom prst="rect">
            <a:avLst/>
          </a:prstGeom>
          <a:ln w="12700">
            <a:miter lim="400000"/>
          </a:ln>
        </p:spPr>
        <p:txBody>
          <a:bodyPr lIns="71438" tIns="71438" rIns="71438" bIns="71438" anchor="ctr">
            <a:spAutoFit/>
          </a:bodyPr>
          <a:lstStyle/>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场景管理与环境配置</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测试步骤拖拽式编排</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丰富的测试组件</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场景嵌套与拼接</a:t>
            </a:r>
          </a:p>
        </p:txBody>
      </p:sp>
      <p:sp>
        <p:nvSpPr>
          <p:cNvPr id="1094" name="矩形 106"/>
          <p:cNvSpPr/>
          <p:nvPr/>
        </p:nvSpPr>
        <p:spPr>
          <a:xfrm>
            <a:off x="613497" y="3378439"/>
            <a:ext cx="6894339" cy="5228140"/>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95" name="箭头: 右 107"/>
          <p:cNvSpPr/>
          <p:nvPr/>
        </p:nvSpPr>
        <p:spPr>
          <a:xfrm>
            <a:off x="14271643" y="5331946"/>
            <a:ext cx="2269337" cy="96614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6" name="箭头: 上 108"/>
          <p:cNvSpPr/>
          <p:nvPr/>
        </p:nvSpPr>
        <p:spPr>
          <a:xfrm>
            <a:off x="11378841" y="7619738"/>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7" name="矩形 109"/>
          <p:cNvSpPr/>
          <p:nvPr/>
        </p:nvSpPr>
        <p:spPr>
          <a:xfrm>
            <a:off x="9477967" y="4172191"/>
            <a:ext cx="4513010" cy="3299798"/>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28" name="组合 110"/>
          <p:cNvGrpSpPr/>
          <p:nvPr/>
        </p:nvGrpSpPr>
        <p:grpSpPr>
          <a:xfrm>
            <a:off x="17185493" y="3358930"/>
            <a:ext cx="6510254" cy="5119375"/>
            <a:chOff x="0" y="0"/>
            <a:chExt cx="6510253" cy="5119373"/>
          </a:xfrm>
        </p:grpSpPr>
        <p:grpSp>
          <p:nvGrpSpPr>
            <p:cNvPr id="1111" name="组合 111"/>
            <p:cNvGrpSpPr/>
            <p:nvPr/>
          </p:nvGrpSpPr>
          <p:grpSpPr>
            <a:xfrm>
              <a:off x="8298" y="2616813"/>
              <a:ext cx="6493657" cy="2502561"/>
              <a:chOff x="0" y="0"/>
              <a:chExt cx="6493655" cy="2502560"/>
            </a:xfrm>
          </p:grpSpPr>
          <p:sp>
            <p:nvSpPr>
              <p:cNvPr id="1098" name="矩形: 圆角 120"/>
              <p:cNvSpPr/>
              <p:nvPr/>
            </p:nvSpPr>
            <p:spPr>
              <a:xfrm>
                <a:off x="0" y="0"/>
                <a:ext cx="6493656" cy="2502561"/>
              </a:xfrm>
              <a:prstGeom prst="roundRect">
                <a:avLst>
                  <a:gd name="adj" fmla="val 16667"/>
                </a:avLst>
              </a:prstGeom>
              <a:solidFill>
                <a:schemeClr val="accent4">
                  <a:hueOff val="-461056"/>
                  <a:satOff val="4338"/>
                  <a:lumOff val="-10209"/>
                  <a:alpha val="69415"/>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01" name="矩形 121"/>
              <p:cNvGrpSpPr/>
              <p:nvPr/>
            </p:nvGrpSpPr>
            <p:grpSpPr>
              <a:xfrm>
                <a:off x="367623" y="806684"/>
                <a:ext cx="2812504" cy="654806"/>
                <a:chOff x="0" y="0"/>
                <a:chExt cx="2812502" cy="654805"/>
              </a:xfrm>
            </p:grpSpPr>
            <p:sp>
              <p:nvSpPr>
                <p:cNvPr id="1099"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0" name="JMeter-Pod-1"/>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JMeter-Pod-1</a:t>
                  </a:r>
                </a:p>
              </p:txBody>
            </p:sp>
          </p:grpSp>
          <p:grpSp>
            <p:nvGrpSpPr>
              <p:cNvPr id="1104" name="矩形 122"/>
              <p:cNvGrpSpPr/>
              <p:nvPr/>
            </p:nvGrpSpPr>
            <p:grpSpPr>
              <a:xfrm>
                <a:off x="3330742" y="806684"/>
                <a:ext cx="2812503" cy="654806"/>
                <a:chOff x="0" y="0"/>
                <a:chExt cx="2812502" cy="654805"/>
              </a:xfrm>
            </p:grpSpPr>
            <p:sp>
              <p:nvSpPr>
                <p:cNvPr id="1102"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3" name="JMeter-Pod-2"/>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JMeter-Pod-2</a:t>
                  </a:r>
                </a:p>
              </p:txBody>
            </p:sp>
          </p:grpSp>
          <p:grpSp>
            <p:nvGrpSpPr>
              <p:cNvPr id="1107" name="矩形 123"/>
              <p:cNvGrpSpPr/>
              <p:nvPr/>
            </p:nvGrpSpPr>
            <p:grpSpPr>
              <a:xfrm>
                <a:off x="3330742" y="1599178"/>
                <a:ext cx="2812503" cy="654807"/>
                <a:chOff x="0" y="0"/>
                <a:chExt cx="2812502" cy="654805"/>
              </a:xfrm>
            </p:grpSpPr>
            <p:sp>
              <p:nvSpPr>
                <p:cNvPr id="1105"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6" name="JMeter-Pod-N"/>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JMeter-Pod-N</a:t>
                  </a:r>
                </a:p>
              </p:txBody>
            </p:sp>
          </p:grpSp>
          <p:grpSp>
            <p:nvGrpSpPr>
              <p:cNvPr id="1110" name="矩形 124"/>
              <p:cNvGrpSpPr/>
              <p:nvPr/>
            </p:nvGrpSpPr>
            <p:grpSpPr>
              <a:xfrm>
                <a:off x="378074" y="1615995"/>
                <a:ext cx="2812504" cy="654807"/>
                <a:chOff x="0" y="0"/>
                <a:chExt cx="2812502" cy="654805"/>
              </a:xfrm>
            </p:grpSpPr>
            <p:sp>
              <p:nvSpPr>
                <p:cNvPr id="1108"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9" name="JMeter-Pod-3"/>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JMeter-Pod-3</a:t>
                  </a:r>
                </a:p>
              </p:txBody>
            </p:sp>
          </p:grpSp>
        </p:grpSp>
        <p:grpSp>
          <p:nvGrpSpPr>
            <p:cNvPr id="1125" name="组合 112"/>
            <p:cNvGrpSpPr/>
            <p:nvPr/>
          </p:nvGrpSpPr>
          <p:grpSpPr>
            <a:xfrm>
              <a:off x="0" y="-1"/>
              <a:ext cx="6510254" cy="2423208"/>
              <a:chOff x="0" y="0"/>
              <a:chExt cx="6510253" cy="2423206"/>
            </a:xfrm>
          </p:grpSpPr>
          <p:sp>
            <p:nvSpPr>
              <p:cNvPr id="1112" name="矩形: 圆角 115"/>
              <p:cNvSpPr/>
              <p:nvPr/>
            </p:nvSpPr>
            <p:spPr>
              <a:xfrm>
                <a:off x="0" y="0"/>
                <a:ext cx="6510254" cy="2423207"/>
              </a:xfrm>
              <a:prstGeom prst="roundRect">
                <a:avLst>
                  <a:gd name="adj" fmla="val 16667"/>
                </a:avLst>
              </a:prstGeom>
              <a:solidFill>
                <a:schemeClr val="accent4">
                  <a:hueOff val="-461056"/>
                  <a:satOff val="4338"/>
                  <a:lumOff val="-10209"/>
                  <a:alpha val="69000"/>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15" name="矩形 116"/>
              <p:cNvGrpSpPr/>
              <p:nvPr/>
            </p:nvGrpSpPr>
            <p:grpSpPr>
              <a:xfrm>
                <a:off x="367623" y="688149"/>
                <a:ext cx="2812504" cy="734219"/>
                <a:chOff x="0" y="-6098"/>
                <a:chExt cx="2812502" cy="734218"/>
              </a:xfrm>
            </p:grpSpPr>
            <p:sp>
              <p:nvSpPr>
                <p:cNvPr id="1113"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4" name="主机-1…"/>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主机-1</a:t>
                  </a:r>
                  <a:endParaRPr>
                    <a:solidFill>
                      <a:srgbClr val="FFFFFF"/>
                    </a:solidFill>
                  </a:endParaRPr>
                </a:p>
                <a:p>
                  <a:pPr defTabSz="821690">
                    <a:defRPr sz="2000" b="0">
                      <a:solidFill>
                        <a:srgbClr val="5E5E5E"/>
                      </a:solidFill>
                    </a:defRPr>
                  </a:pPr>
                  <a:r>
                    <a:t>Node-Controller</a:t>
                  </a:r>
                </a:p>
              </p:txBody>
            </p:sp>
          </p:grpSp>
          <p:grpSp>
            <p:nvGrpSpPr>
              <p:cNvPr id="1118" name="矩形 117"/>
              <p:cNvGrpSpPr/>
              <p:nvPr/>
            </p:nvGrpSpPr>
            <p:grpSpPr>
              <a:xfrm>
                <a:off x="3330126" y="688149"/>
                <a:ext cx="2812504" cy="734219"/>
                <a:chOff x="0" y="-6098"/>
                <a:chExt cx="2812502" cy="734218"/>
              </a:xfrm>
            </p:grpSpPr>
            <p:sp>
              <p:nvSpPr>
                <p:cNvPr id="1116"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7" name="主机-2…"/>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主机-2</a:t>
                  </a:r>
                  <a:endParaRPr>
                    <a:solidFill>
                      <a:srgbClr val="FFFFFF"/>
                    </a:solidFill>
                  </a:endParaRPr>
                </a:p>
                <a:p>
                  <a:pPr defTabSz="821690">
                    <a:defRPr sz="2000" b="0">
                      <a:solidFill>
                        <a:srgbClr val="5E5E5E"/>
                      </a:solidFill>
                    </a:defRPr>
                  </a:pPr>
                  <a:r>
                    <a:t>Node-Controller</a:t>
                  </a:r>
                </a:p>
              </p:txBody>
            </p:sp>
          </p:grpSp>
          <p:grpSp>
            <p:nvGrpSpPr>
              <p:cNvPr id="1121" name="矩形 118"/>
              <p:cNvGrpSpPr/>
              <p:nvPr/>
            </p:nvGrpSpPr>
            <p:grpSpPr>
              <a:xfrm>
                <a:off x="367623" y="1480644"/>
                <a:ext cx="2812504" cy="734219"/>
                <a:chOff x="0" y="-6098"/>
                <a:chExt cx="2812502" cy="734218"/>
              </a:xfrm>
            </p:grpSpPr>
            <p:sp>
              <p:nvSpPr>
                <p:cNvPr id="1119"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0" name="主机-3…"/>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主机-3</a:t>
                  </a:r>
                  <a:endParaRPr>
                    <a:solidFill>
                      <a:srgbClr val="FFFFFF"/>
                    </a:solidFill>
                  </a:endParaRPr>
                </a:p>
                <a:p>
                  <a:pPr defTabSz="821690">
                    <a:defRPr sz="2000" b="0">
                      <a:solidFill>
                        <a:srgbClr val="5E5E5E"/>
                      </a:solidFill>
                    </a:defRPr>
                  </a:pPr>
                  <a:r>
                    <a:t>Node-Controller</a:t>
                  </a:r>
                </a:p>
              </p:txBody>
            </p:sp>
          </p:grpSp>
          <p:grpSp>
            <p:nvGrpSpPr>
              <p:cNvPr id="1124" name="矩形 119"/>
              <p:cNvGrpSpPr/>
              <p:nvPr/>
            </p:nvGrpSpPr>
            <p:grpSpPr>
              <a:xfrm>
                <a:off x="3330126" y="1480644"/>
                <a:ext cx="2812504" cy="734219"/>
                <a:chOff x="0" y="-6098"/>
                <a:chExt cx="2812502" cy="734218"/>
              </a:xfrm>
            </p:grpSpPr>
            <p:sp>
              <p:nvSpPr>
                <p:cNvPr id="1122"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3" name="主机-N…"/>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主机-N</a:t>
                  </a:r>
                  <a:endParaRPr>
                    <a:solidFill>
                      <a:srgbClr val="FFFFFF"/>
                    </a:solidFill>
                  </a:endParaRPr>
                </a:p>
                <a:p>
                  <a:pPr defTabSz="821690">
                    <a:defRPr sz="2000" b="0">
                      <a:solidFill>
                        <a:srgbClr val="5E5E5E"/>
                      </a:solidFill>
                    </a:defRPr>
                  </a:pPr>
                  <a:r>
                    <a:t>Node-Controller</a:t>
                  </a:r>
                </a:p>
              </p:txBody>
            </p:sp>
          </p:grpSp>
        </p:grpSp>
        <p:sp>
          <p:nvSpPr>
            <p:cNvPr id="1126" name="文本框 113"/>
            <p:cNvSpPr txBox="1"/>
            <p:nvPr/>
          </p:nvSpPr>
          <p:spPr>
            <a:xfrm>
              <a:off x="1933931" y="84867"/>
              <a:ext cx="2642390"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虚拟机集群</a:t>
              </a:r>
            </a:p>
          </p:txBody>
        </p:sp>
        <p:sp>
          <p:nvSpPr>
            <p:cNvPr id="1127" name="文本框 114"/>
            <p:cNvSpPr txBox="1"/>
            <p:nvPr/>
          </p:nvSpPr>
          <p:spPr>
            <a:xfrm>
              <a:off x="1688287" y="2752458"/>
              <a:ext cx="3133679"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Kubernetes 集群</a:t>
              </a:r>
            </a:p>
          </p:txBody>
        </p:sp>
      </p:grpSp>
      <p:sp>
        <p:nvSpPr>
          <p:cNvPr id="1129" name="文本框 125"/>
          <p:cNvSpPr txBox="1"/>
          <p:nvPr/>
        </p:nvSpPr>
        <p:spPr>
          <a:xfrm>
            <a:off x="14314642" y="4291551"/>
            <a:ext cx="2278862"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接口自动化任务下发执行</a:t>
            </a:r>
          </a:p>
        </p:txBody>
      </p:sp>
      <p:sp>
        <p:nvSpPr>
          <p:cNvPr id="1130" name="文本框 126"/>
          <p:cNvSpPr txBox="1"/>
          <p:nvPr/>
        </p:nvSpPr>
        <p:spPr>
          <a:xfrm>
            <a:off x="14223424" y="6456679"/>
            <a:ext cx="2661050"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接口自动化转性能测试任务下发执行</a:t>
            </a:r>
          </a:p>
        </p:txBody>
      </p:sp>
      <p:sp>
        <p:nvSpPr>
          <p:cNvPr id="1131" name="箭头: 右 127"/>
          <p:cNvSpPr/>
          <p:nvPr/>
        </p:nvSpPr>
        <p:spPr>
          <a:xfrm>
            <a:off x="7783355" y="5446481"/>
            <a:ext cx="1425066" cy="73707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132" name="文本框 128"/>
          <p:cNvSpPr txBox="1"/>
          <p:nvPr/>
        </p:nvSpPr>
        <p:spPr>
          <a:xfrm>
            <a:off x="18227447" y="9821933"/>
            <a:ext cx="5168640" cy="1361441"/>
          </a:xfrm>
          <a:prstGeom prst="rect">
            <a:avLst/>
          </a:prstGeom>
          <a:ln w="12700">
            <a:miter lim="400000"/>
          </a:ln>
        </p:spPr>
        <p:txBody>
          <a:bodyPr lIns="45719" rIns="45719">
            <a:spAutoFit/>
          </a:bodyPr>
          <a:lstStyle>
            <a:lvl1pPr defTabSz="821690">
              <a:defRPr sz="36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调度机制可以动态扩容，适配团队大规模使用。</a:t>
            </a:r>
          </a:p>
        </p:txBody>
      </p:sp>
      <p:sp>
        <p:nvSpPr>
          <p:cNvPr id="1133" name="矩形 129"/>
          <p:cNvSpPr/>
          <p:nvPr/>
        </p:nvSpPr>
        <p:spPr>
          <a:xfrm>
            <a:off x="597587" y="8788254"/>
            <a:ext cx="16746140" cy="4377504"/>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36" name="组合 130"/>
          <p:cNvGrpSpPr/>
          <p:nvPr/>
        </p:nvGrpSpPr>
        <p:grpSpPr>
          <a:xfrm>
            <a:off x="14041961" y="10241560"/>
            <a:ext cx="3143534" cy="522184"/>
            <a:chOff x="0" y="64345"/>
            <a:chExt cx="3143533" cy="522183"/>
          </a:xfrm>
        </p:grpSpPr>
        <p:sp>
          <p:nvSpPr>
            <p:cNvPr id="1134" name="矩形 131"/>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135" name="文本框 132"/>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函数代码库</a:t>
              </a:r>
            </a:p>
          </p:txBody>
        </p:sp>
      </p:grpSp>
      <p:sp>
        <p:nvSpPr>
          <p:cNvPr id="1137" name="文本框 135"/>
          <p:cNvSpPr txBox="1"/>
          <p:nvPr/>
        </p:nvSpPr>
        <p:spPr>
          <a:xfrm>
            <a:off x="14314642" y="10987222"/>
            <a:ext cx="2598170"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兼容 JMeter 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 MockJS 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自定义脚本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内置代码库管理</a:t>
            </a:r>
          </a:p>
        </p:txBody>
      </p:sp>
      <p:sp>
        <p:nvSpPr>
          <p:cNvPr id="11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140" name="矩形 138"/>
          <p:cNvSpPr/>
          <p:nvPr/>
        </p:nvSpPr>
        <p:spPr>
          <a:xfrm>
            <a:off x="753900" y="10821010"/>
            <a:ext cx="3143533" cy="2202135"/>
          </a:xfrm>
          <a:prstGeom prst="rect">
            <a:avLst/>
          </a:prstGeom>
          <a:solidFill>
            <a:srgbClr val="D6D5D5"/>
          </a:solidFill>
          <a:ln w="12700">
            <a:miter lim="400000"/>
          </a:ln>
        </p:spPr>
        <p:txBody>
          <a:bodyPr lIns="71436" tIns="71436" rIns="71436" bIns="71436" anchor="ct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接口集管理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PostMan 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Swagger 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快捷调试</a:t>
            </a:r>
          </a:p>
        </p:txBody>
      </p:sp>
      <p:sp>
        <p:nvSpPr>
          <p:cNvPr id="1141" name="文本框 59"/>
          <p:cNvSpPr txBox="1"/>
          <p:nvPr/>
        </p:nvSpPr>
        <p:spPr>
          <a:xfrm>
            <a:off x="3327114" y="12935799"/>
            <a:ext cx="1351884" cy="453009"/>
          </a:xfrm>
          <a:prstGeom prst="rect">
            <a:avLst/>
          </a:prstGeom>
          <a:ln w="12700">
            <a:miter lim="400000"/>
          </a:ln>
        </p:spPr>
        <p:txBody>
          <a:bodyPr lIns="71438" tIns="71438" rIns="71438" bIns="71438" anchor="ctr">
            <a:spAutoFit/>
          </a:bodyPr>
          <a:lstStyle>
            <a:lvl1pPr defTabSz="821690">
              <a:defRPr sz="2000">
                <a:solidFill>
                  <a:srgbClr val="5E5E5E"/>
                </a:solidFill>
              </a:defRPr>
            </a:lvl1pPr>
          </a:lstStyle>
          <a:p>
            <a:r>
              <a:t>1:N</a:t>
            </a:r>
          </a:p>
        </p:txBody>
      </p:sp>
      <p:sp>
        <p:nvSpPr>
          <p:cNvPr id="1142" name="线条"/>
          <p:cNvSpPr/>
          <p:nvPr/>
        </p:nvSpPr>
        <p:spPr>
          <a:xfrm>
            <a:off x="2021383" y="12977344"/>
            <a:ext cx="3862121" cy="487577"/>
          </a:xfrm>
          <a:custGeom>
            <a:avLst/>
            <a:gdLst/>
            <a:ahLst/>
            <a:cxnLst>
              <a:cxn ang="0">
                <a:pos x="wd2" y="hd2"/>
              </a:cxn>
              <a:cxn ang="5400000">
                <a:pos x="wd2" y="hd2"/>
              </a:cxn>
              <a:cxn ang="10800000">
                <a:pos x="wd2" y="hd2"/>
              </a:cxn>
              <a:cxn ang="16200000">
                <a:pos x="wd2" y="hd2"/>
              </a:cxn>
            </a:cxnLst>
            <a:rect l="0" t="0" r="r" b="b"/>
            <a:pathLst>
              <a:path w="21600" h="21536" extrusionOk="0">
                <a:moveTo>
                  <a:pt x="0" y="0"/>
                </a:moveTo>
                <a:cubicBezTo>
                  <a:pt x="3371" y="14125"/>
                  <a:pt x="7038" y="21471"/>
                  <a:pt x="10751" y="21535"/>
                </a:cubicBezTo>
                <a:cubicBezTo>
                  <a:pt x="14497" y="21600"/>
                  <a:pt x="18199" y="14251"/>
                  <a:pt x="21600" y="0"/>
                </a:cubicBezTo>
              </a:path>
            </a:pathLst>
          </a:custGeom>
          <a:ln w="25400">
            <a:solidFill>
              <a:srgbClr val="783887"/>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1830" y="3855085"/>
            <a:ext cx="14173835" cy="7207250"/>
          </a:xfrm>
          <a:prstGeom prst="rect">
            <a:avLst/>
          </a:prstGeom>
        </p:spPr>
      </p:pic>
      <p:sp>
        <p:nvSpPr>
          <p:cNvPr id="821" name="文本框 4"/>
          <p:cNvSpPr txBox="1"/>
          <p:nvPr/>
        </p:nvSpPr>
        <p:spPr>
          <a:xfrm>
            <a:off x="8380260" y="2790300"/>
            <a:ext cx="76234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简单易用的图形化接口自动化编排 -</a:t>
            </a:r>
          </a:p>
        </p:txBody>
      </p:sp>
      <p:sp>
        <p:nvSpPr>
          <p:cNvPr id="822" name="MeterSphere 的关键架构设计之二：团队协作及多租户模型"/>
          <p:cNvSpPr txBox="1"/>
          <p:nvPr/>
        </p:nvSpPr>
        <p:spPr>
          <a:xfrm>
            <a:off x="3" y="1524000"/>
            <a:ext cx="24383998"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接口场景编排截图</a:t>
            </a:r>
            <a:endParaRPr>
              <a:latin typeface="方正黑体简体" panose="02010601030101010101" charset="-122"/>
              <a:ea typeface="方正黑体简体" panose="02010601030101010101" charset="-122"/>
              <a:cs typeface="方正黑体简体" panose="02010601030101010101" charset="-122"/>
            </a:endParaRPr>
          </a:p>
        </p:txBody>
      </p:sp>
      <p:pic>
        <p:nvPicPr>
          <p:cNvPr id="824" name="图片 2" descr="图片 2"/>
          <p:cNvPicPr>
            <a:picLocks noChangeAspect="1"/>
          </p:cNvPicPr>
          <p:nvPr/>
        </p:nvPicPr>
        <p:blipFill>
          <a:blip r:embed="rId2"/>
          <a:stretch>
            <a:fillRect/>
          </a:stretch>
        </p:blipFill>
        <p:spPr>
          <a:xfrm>
            <a:off x="12435702" y="8074564"/>
            <a:ext cx="11247692" cy="4898093"/>
          </a:xfrm>
          <a:prstGeom prst="rect">
            <a:avLst/>
          </a:prstGeom>
          <a:ln w="12700">
            <a:miter lim="400000"/>
            <a:headEnd/>
            <a:tailEnd/>
          </a:ln>
          <a:effectLst>
            <a:outerShdw blurRad="355600" dist="177800" dir="5400000" rotWithShape="0">
              <a:srgbClr val="000000">
                <a:alpha val="70000"/>
              </a:srgbClr>
            </a:outerShdw>
          </a:effectLst>
        </p:spPr>
      </p:pic>
      <p:sp>
        <p:nvSpPr>
          <p:cNvPr id="825"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文本框 1"/>
          <p:cNvSpPr txBox="1"/>
          <p:nvPr/>
        </p:nvSpPr>
        <p:spPr>
          <a:xfrm>
            <a:off x="4410635" y="1529205"/>
            <a:ext cx="15562730"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的自然语言 UI 自动化</a:t>
            </a:r>
            <a:endParaRPr>
              <a:latin typeface="方正黑体简体" panose="02010601030101010101" charset="-122"/>
              <a:ea typeface="方正黑体简体" panose="02010601030101010101" charset="-122"/>
              <a:cs typeface="方正黑体简体" panose="02010601030101010101" charset="-122"/>
            </a:endParaRPr>
          </a:p>
        </p:txBody>
      </p:sp>
      <p:sp>
        <p:nvSpPr>
          <p:cNvPr id="851" name="Rectangle 2"/>
          <p:cNvSpPr/>
          <p:nvPr/>
        </p:nvSpPr>
        <p:spPr>
          <a:xfrm>
            <a:off x="1163840" y="3624952"/>
            <a:ext cx="7381014" cy="9449961"/>
          </a:xfrm>
          <a:prstGeom prst="rect">
            <a:avLst/>
          </a:prstGeom>
          <a:solidFill>
            <a:srgbClr val="262626"/>
          </a:solidFill>
          <a:ln w="12700">
            <a:miter lim="400000"/>
          </a:ln>
        </p:spPr>
        <p:txBody>
          <a:bodyPr lIns="45719" rIns="45719" anchor="ctr">
            <a:spAutoFit/>
          </a:bodyPr>
          <a:lstStyle/>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#!/usr/bin/python</a:t>
            </a:r>
            <a:br/>
            <a:r>
              <a:t>#coding=utf-8</a:t>
            </a:r>
            <a:br/>
            <a:br/>
            <a:r>
              <a:rPr>
                <a:solidFill>
                  <a:srgbClr val="CC7832"/>
                </a:solidFill>
              </a:rPr>
              <a:t>from </a:t>
            </a:r>
            <a:r>
              <a:rPr>
                <a:solidFill>
                  <a:srgbClr val="A9B7C6"/>
                </a:solidFill>
              </a:rPr>
              <a:t>selenium </a:t>
            </a:r>
            <a:r>
              <a:rPr>
                <a:solidFill>
                  <a:srgbClr val="CC7832"/>
                </a:solidFill>
              </a:rPr>
              <a:t>import </a:t>
            </a:r>
            <a:r>
              <a:rPr>
                <a:solidFill>
                  <a:srgbClr val="A9B7C6"/>
                </a:solidFill>
              </a:rPr>
              <a:t>webdriver</a:t>
            </a:r>
            <a:br>
              <a:rPr>
                <a:solidFill>
                  <a:srgbClr val="A9B7C6"/>
                </a:solidFill>
              </a:rPr>
            </a:br>
            <a:r>
              <a:rPr>
                <a:solidFill>
                  <a:srgbClr val="CC7832"/>
                </a:solidFill>
              </a:rPr>
              <a:t>from </a:t>
            </a:r>
            <a:r>
              <a:rPr>
                <a:solidFill>
                  <a:srgbClr val="A9B7C6"/>
                </a:solidFill>
              </a:rPr>
              <a:t>selenium.webdriver.common.keys </a:t>
            </a:r>
            <a:r>
              <a:rPr>
                <a:solidFill>
                  <a:srgbClr val="CC7832"/>
                </a:solidFill>
              </a:rPr>
              <a:t>import </a:t>
            </a:r>
            <a:r>
              <a:rPr>
                <a:solidFill>
                  <a:srgbClr val="A9B7C6"/>
                </a:solidFill>
              </a:rPr>
              <a:t>Keys</a:t>
            </a:r>
            <a:br>
              <a:rPr>
                <a:solidFill>
                  <a:srgbClr val="A9B7C6"/>
                </a:solidFill>
              </a:rPr>
            </a:br>
            <a:r>
              <a:rPr>
                <a:solidFill>
                  <a:srgbClr val="CC7832"/>
                </a:solidFill>
              </a:rPr>
              <a:t>from </a:t>
            </a:r>
            <a:r>
              <a:rPr>
                <a:solidFill>
                  <a:srgbClr val="A9B7C6"/>
                </a:solidFill>
              </a:rPr>
              <a:t>selenium.webdriver.support.ui </a:t>
            </a:r>
            <a:r>
              <a:rPr>
                <a:solidFill>
                  <a:srgbClr val="CC7832"/>
                </a:solidFill>
              </a:rPr>
              <a:t>import </a:t>
            </a:r>
            <a:r>
              <a:rPr>
                <a:solidFill>
                  <a:srgbClr val="A9B7C6"/>
                </a:solidFill>
              </a:rPr>
              <a:t>Select</a:t>
            </a:r>
            <a:br>
              <a:rPr>
                <a:solidFill>
                  <a:srgbClr val="A9B7C6"/>
                </a:solidFill>
              </a:rPr>
            </a:br>
            <a:r>
              <a:rPr>
                <a:solidFill>
                  <a:srgbClr val="CC7832"/>
                </a:solidFill>
              </a:rPr>
              <a:t>import </a:t>
            </a:r>
            <a:r>
              <a:rPr>
                <a:solidFill>
                  <a:srgbClr val="A9B7C6"/>
                </a:solidFill>
              </a:rPr>
              <a:t>time</a:t>
            </a:r>
            <a:br>
              <a:rPr>
                <a:solidFill>
                  <a:srgbClr val="A9B7C6"/>
                </a:solidFill>
              </a:rPr>
            </a:br>
            <a:r>
              <a:t>#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options=webdriver.ChromeOptions()</a:t>
            </a:r>
            <a:r>
              <a:t> #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browser = webdriver.Firefox() </a:t>
            </a:r>
            <a:endParaRPr>
              <a:solidFill>
                <a:srgbClr val="A9B7C6"/>
              </a:solidFill>
            </a:endParaRPr>
          </a:p>
          <a:p>
            <a:pPr algn="l" defTabSz="914400">
              <a:lnSpc>
                <a:spcPct val="80000"/>
              </a:lnSpc>
              <a:defRPr sz="1800" b="0">
                <a:solidFill>
                  <a:srgbClr val="A9B7C6"/>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Helvetica Neue" panose="02000503000000020004"/>
                <a:ea typeface="Helvetica Neue" panose="02000503000000020004"/>
                <a:cs typeface="Helvetica Neue" panose="02000503000000020004"/>
                <a:sym typeface="Helvetica Neue" panose="02000503000000020004"/>
              </a:rPr>
              <a:t>浏览器最大化</a:t>
            </a:r>
            <a:br>
              <a:rPr>
                <a:latin typeface="Helvetica Neue" panose="02000503000000020004"/>
                <a:ea typeface="Helvetica Neue" panose="02000503000000020004"/>
                <a:cs typeface="Helvetica Neue" panose="02000503000000020004"/>
                <a:sym typeface="Helvetica Neue" panose="02000503000000020004"/>
              </a:rPr>
            </a:br>
            <a:r>
              <a:rPr>
                <a:solidFill>
                  <a:srgbClr val="A9B7C6"/>
                </a:solidFill>
              </a:rPr>
              <a:t>browser.maximize_window()</a:t>
            </a:r>
            <a:br>
              <a:rPr>
                <a:solidFill>
                  <a:srgbClr val="A9B7C6"/>
                </a:solidFill>
              </a:rPr>
            </a:br>
            <a:br>
              <a:rPr>
                <a:solidFill>
                  <a:srgbClr val="A9B7C6"/>
                </a:solidFill>
              </a:rPr>
            </a:br>
            <a:r>
              <a:t>#get</a:t>
            </a:r>
            <a:r>
              <a:rPr>
                <a:latin typeface="宋体"/>
                <a:ea typeface="宋体"/>
                <a:cs typeface="宋体"/>
                <a:sym typeface="宋体"/>
              </a:rPr>
              <a:t>方法 打开指定网址</a:t>
            </a:r>
            <a:br>
              <a:rPr>
                <a:latin typeface="宋体"/>
                <a:ea typeface="宋体"/>
                <a:cs typeface="宋体"/>
                <a:sym typeface="宋体"/>
              </a:rPr>
            </a:br>
            <a:r>
              <a:rPr>
                <a:solidFill>
                  <a:srgbClr val="A9B7C6"/>
                </a:solidFill>
              </a:rPr>
              <a:t>browser.get(</a:t>
            </a:r>
            <a:r>
              <a:rPr>
                <a:solidFill>
                  <a:srgbClr val="6A8759"/>
                </a:solidFill>
              </a:rPr>
              <a:t>"https://jms1.fit2cloud.com/core/auth/login/"</a:t>
            </a:r>
            <a:r>
              <a:rPr>
                <a:solidFill>
                  <a:srgbClr val="A9B7C6"/>
                </a:solidFill>
              </a:rPr>
              <a:t>)</a:t>
            </a:r>
            <a:br>
              <a:rPr>
                <a:solidFill>
                  <a:srgbClr val="A9B7C6"/>
                </a:solidFill>
              </a:rPr>
            </a:b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宋体"/>
                <a:ea typeface="宋体"/>
                <a:cs typeface="宋体"/>
                <a:sym typeface="宋体"/>
              </a:rPr>
              <a:t>断言网页标题是否含有JumpServer</a:t>
            </a:r>
            <a:br>
              <a:rPr>
                <a:latin typeface="宋体"/>
                <a:ea typeface="宋体"/>
                <a:cs typeface="宋体"/>
                <a:sym typeface="宋体"/>
              </a:rPr>
            </a:br>
            <a:r>
              <a:rPr>
                <a:solidFill>
                  <a:srgbClr val="CC7832"/>
                </a:solidFill>
              </a:rPr>
              <a:t>assert </a:t>
            </a:r>
            <a:r>
              <a:rPr>
                <a:latin typeface="宋体"/>
                <a:ea typeface="宋体"/>
                <a:cs typeface="宋体"/>
                <a:sym typeface="宋体"/>
              </a:rPr>
              <a:t>"</a:t>
            </a:r>
            <a:r>
              <a:rPr>
                <a:solidFill>
                  <a:srgbClr val="6A8759"/>
                </a:solidFill>
                <a:latin typeface="Helvetica Neue" panose="02000503000000020004"/>
                <a:ea typeface="Helvetica Neue" panose="02000503000000020004"/>
                <a:cs typeface="Helvetica Neue" panose="02000503000000020004"/>
                <a:sym typeface="Helvetica Neue" panose="02000503000000020004"/>
              </a:rPr>
              <a:t>欢迎使用东区</a:t>
            </a:r>
            <a:r>
              <a:rPr>
                <a:solidFill>
                  <a:srgbClr val="6A8759"/>
                </a:solidFill>
              </a:rPr>
              <a:t>JumpServer" </a:t>
            </a:r>
            <a:r>
              <a:rPr>
                <a:solidFill>
                  <a:srgbClr val="CC7832"/>
                </a:solidFill>
              </a:rPr>
              <a:t>in </a:t>
            </a:r>
            <a:r>
              <a:rPr>
                <a:solidFill>
                  <a:srgbClr val="A9B7C6"/>
                </a:solidFill>
              </a:rPr>
              <a:t>browser.title</a:t>
            </a:r>
            <a:br>
              <a:rPr>
                <a:solidFill>
                  <a:srgbClr val="A9B7C6"/>
                </a:solidFill>
              </a:rPr>
            </a:br>
            <a:r>
              <a:rPr>
                <a:solidFill>
                  <a:srgbClr val="A9B7C6"/>
                </a:solidFill>
              </a:rPr>
              <a:t> </a:t>
            </a:r>
            <a:br>
              <a:rPr>
                <a:solidFill>
                  <a:srgbClr val="A9B7C6"/>
                </a:solidFill>
              </a:rPr>
            </a:br>
            <a:r>
              <a:t>#</a:t>
            </a:r>
            <a:r>
              <a:rPr>
                <a:latin typeface="宋体"/>
                <a:ea typeface="宋体"/>
                <a:cs typeface="宋体"/>
                <a:sym typeface="宋体"/>
              </a:rPr>
              <a:t>输入用户名</a:t>
            </a:r>
            <a:br>
              <a:rPr>
                <a:latin typeface="宋体"/>
                <a:ea typeface="宋体"/>
                <a:cs typeface="宋体"/>
                <a:sym typeface="宋体"/>
              </a:rPr>
            </a:br>
            <a:r>
              <a:rPr>
                <a:solidFill>
                  <a:srgbClr val="A9B7C6"/>
                </a:solidFill>
              </a:rPr>
              <a:t>browser.find_element_by_name(</a:t>
            </a:r>
            <a:r>
              <a:rPr>
                <a:solidFill>
                  <a:srgbClr val="6A8759"/>
                </a:solidFill>
              </a:rPr>
              <a:t>"username"</a:t>
            </a:r>
            <a:r>
              <a:rPr>
                <a:solidFill>
                  <a:srgbClr val="A9B7C6"/>
                </a:solidFill>
              </a:rPr>
              <a:t>).send_keys(</a:t>
            </a:r>
            <a:r>
              <a:rPr>
                <a:solidFill>
                  <a:srgbClr val="6A8759"/>
                </a:solidFill>
              </a:rPr>
              <a:t>‘XXXXXX'</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输入密码</a:t>
            </a:r>
            <a:br>
              <a:rPr>
                <a:latin typeface="宋体"/>
                <a:ea typeface="宋体"/>
                <a:cs typeface="宋体"/>
                <a:sym typeface="宋体"/>
              </a:rPr>
            </a:br>
            <a:r>
              <a:rPr>
                <a:solidFill>
                  <a:srgbClr val="A9B7C6"/>
                </a:solidFill>
              </a:rPr>
              <a:t>browser.find_element_by_id(</a:t>
            </a:r>
            <a:r>
              <a:rPr>
                <a:solidFill>
                  <a:srgbClr val="6A8759"/>
                </a:solidFill>
              </a:rPr>
              <a:t>"password"</a:t>
            </a:r>
            <a:r>
              <a:rPr>
                <a:solidFill>
                  <a:srgbClr val="A9B7C6"/>
                </a:solidFill>
              </a:rPr>
              <a:t>).send_keys(</a:t>
            </a:r>
            <a:r>
              <a:rPr>
                <a:solidFill>
                  <a:srgbClr val="6A8759"/>
                </a:solidFill>
              </a:rPr>
              <a:t>‘XXXXX'</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登陆</a:t>
            </a:r>
            <a:br>
              <a:rPr>
                <a:latin typeface="宋体"/>
                <a:ea typeface="宋体"/>
                <a:cs typeface="宋体"/>
                <a:sym typeface="宋体"/>
              </a:rPr>
            </a:br>
            <a:r>
              <a:rPr>
                <a:solidFill>
                  <a:srgbClr val="A9B7C6"/>
                </a:solidFill>
              </a:rPr>
              <a:t>browser.find_element_by_xpath(</a:t>
            </a:r>
            <a:r>
              <a:rPr>
                <a:solidFill>
                  <a:srgbClr val="6A8759"/>
                </a:solidFill>
              </a:rPr>
              <a:t>"/html/body/div/div[2]/div/div[2]/form/div[5]/button"</a:t>
            </a:r>
            <a:r>
              <a:rPr>
                <a:solidFill>
                  <a:srgbClr val="A9B7C6"/>
                </a:solidFill>
              </a:rPr>
              <a:t>).click()</a:t>
            </a:r>
            <a:br>
              <a:rPr>
                <a:solidFill>
                  <a:srgbClr val="A9B7C6"/>
                </a:solidFill>
              </a:rPr>
            </a:br>
            <a:br>
              <a:rPr>
                <a:solidFill>
                  <a:srgbClr val="A9B7C6"/>
                </a:solidFill>
              </a:rPr>
            </a:br>
            <a:r>
              <a:t>#</a:t>
            </a:r>
            <a:r>
              <a:rPr>
                <a:latin typeface="宋体"/>
                <a:ea typeface="宋体"/>
                <a:cs typeface="宋体"/>
                <a:sym typeface="宋体"/>
              </a:rPr>
              <a:t>打开审计台</a:t>
            </a:r>
            <a:br>
              <a:rPr>
                <a:latin typeface="宋体"/>
                <a:ea typeface="宋体"/>
                <a:cs typeface="宋体"/>
                <a:sym typeface="宋体"/>
              </a:rPr>
            </a:br>
            <a:r>
              <a:rPr>
                <a:solidFill>
                  <a:srgbClr val="A9B7C6"/>
                </a:solidFill>
              </a:rPr>
              <a:t>browser.get(</a:t>
            </a:r>
            <a:r>
              <a:rPr>
                <a:solidFill>
                  <a:srgbClr val="6A8759"/>
                </a:solidFill>
              </a:rPr>
              <a:t>"https://jms1.fit2cloud.com/ui/#/audit/dashboard"</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设置等待时间</a:t>
            </a:r>
            <a:br>
              <a:rPr>
                <a:latin typeface="宋体"/>
                <a:ea typeface="宋体"/>
                <a:cs typeface="宋体"/>
                <a:sym typeface="宋体"/>
              </a:rPr>
            </a:br>
            <a:r>
              <a:rPr>
                <a:solidFill>
                  <a:srgbClr val="A9B7C6"/>
                </a:solidFill>
              </a:rPr>
              <a:t>time.sleep(</a:t>
            </a:r>
            <a:r>
              <a:rPr>
                <a:solidFill>
                  <a:srgbClr val="6897BB"/>
                </a:solidFill>
              </a:rPr>
              <a:t>2</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关闭浏览器</a:t>
            </a:r>
            <a:br>
              <a:rPr>
                <a:latin typeface="宋体"/>
                <a:ea typeface="宋体"/>
                <a:cs typeface="宋体"/>
                <a:sym typeface="宋体"/>
              </a:rPr>
            </a:br>
            <a:r>
              <a:rPr>
                <a:solidFill>
                  <a:srgbClr val="A9B7C6"/>
                </a:solidFill>
              </a:rPr>
              <a:t>browser.quit()</a:t>
            </a:r>
            <a:endParaRPr>
              <a:solidFill>
                <a:srgbClr val="A9B7C6"/>
              </a:solidFill>
            </a:endParaRPr>
          </a:p>
        </p:txBody>
      </p:sp>
      <p:pic>
        <p:nvPicPr>
          <p:cNvPr id="852" name="图片 10" descr="图片 10"/>
          <p:cNvPicPr>
            <a:picLocks noChangeAspect="1"/>
          </p:cNvPicPr>
          <p:nvPr/>
        </p:nvPicPr>
        <p:blipFill>
          <a:blip r:embed="rId1"/>
          <a:stretch>
            <a:fillRect/>
          </a:stretch>
        </p:blipFill>
        <p:spPr>
          <a:xfrm>
            <a:off x="8898007" y="5470089"/>
            <a:ext cx="14322153" cy="6252387"/>
          </a:xfrm>
          <a:prstGeom prst="rect">
            <a:avLst/>
          </a:prstGeom>
          <a:ln w="12700">
            <a:miter lim="400000"/>
            <a:headEnd/>
            <a:tailEnd/>
          </a:ln>
          <a:effectLst>
            <a:outerShdw blurRad="355600" dist="177800" dir="5400000" rotWithShape="0">
              <a:srgbClr val="000000">
                <a:alpha val="70000"/>
              </a:srgbClr>
            </a:outerShdw>
          </a:effectLst>
        </p:spPr>
      </p:pic>
      <p:sp>
        <p:nvSpPr>
          <p:cNvPr id="853" name="文本框 13"/>
          <p:cNvSpPr txBox="1"/>
          <p:nvPr/>
        </p:nvSpPr>
        <p:spPr>
          <a:xfrm>
            <a:off x="9002509" y="2784332"/>
            <a:ext cx="6378981"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自然语言编写，低学习成本 - </a:t>
            </a:r>
          </a:p>
        </p:txBody>
      </p:sp>
      <p:sp>
        <p:nvSpPr>
          <p:cNvPr id="854" name="文本框 14"/>
          <p:cNvSpPr txBox="1"/>
          <p:nvPr/>
        </p:nvSpPr>
        <p:spPr>
          <a:xfrm>
            <a:off x="3781054" y="3624952"/>
            <a:ext cx="2743201" cy="714375"/>
          </a:xfrm>
          <a:prstGeom prst="rect">
            <a:avLst/>
          </a:prstGeom>
          <a:ln w="12700">
            <a:miter lim="400000"/>
          </a:ln>
        </p:spPr>
        <p:txBody>
          <a:bodyPr lIns="71436" tIns="71436" rIns="71436" bIns="71436" anchor="ctr">
            <a:spAutoFit/>
          </a:bodyPr>
          <a:lstStyle>
            <a:lvl1pPr defTabSz="821690">
              <a:defRPr b="0">
                <a:solidFill>
                  <a:srgbClr val="FFFFFF"/>
                </a:solidFill>
              </a:defRPr>
            </a:lvl1pPr>
          </a:lstStyle>
          <a:p>
            <a:r>
              <a:t>编写代码实现</a:t>
            </a:r>
          </a:p>
        </p:txBody>
      </p:sp>
      <p:sp>
        <p:nvSpPr>
          <p:cNvPr id="855" name="文本框 16"/>
          <p:cNvSpPr txBox="1"/>
          <p:nvPr/>
        </p:nvSpPr>
        <p:spPr>
          <a:xfrm>
            <a:off x="12644686" y="4283726"/>
            <a:ext cx="6828795" cy="714375"/>
          </a:xfrm>
          <a:prstGeom prst="rect">
            <a:avLst/>
          </a:prstGeom>
          <a:ln w="12700">
            <a:miter lim="400000"/>
          </a:ln>
        </p:spPr>
        <p:txBody>
          <a:bodyPr lIns="71436" tIns="71436" rIns="71436" bIns="71436" anchor="ctr">
            <a:spAutoFit/>
          </a:bodyPr>
          <a:lstStyle/>
          <a:p>
            <a:pPr defTabSz="821690">
              <a:defRPr b="0">
                <a:solidFill>
                  <a:srgbClr val="783887"/>
                </a:solidFill>
              </a:defRPr>
            </a:pPr>
            <a:r>
              <a:t>MeterSphere 界面自然语言编排实现</a:t>
            </a:r>
          </a:p>
        </p:txBody>
      </p:sp>
      <p:sp>
        <p:nvSpPr>
          <p:cNvPr id="856" name="矩形"/>
          <p:cNvSpPr/>
          <p:nvPr/>
        </p:nvSpPr>
        <p:spPr>
          <a:xfrm>
            <a:off x="-21273" y="-19202"/>
            <a:ext cx="2448000"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文本框 1"/>
          <p:cNvSpPr txBox="1"/>
          <p:nvPr/>
        </p:nvSpPr>
        <p:spPr>
          <a:xfrm>
            <a:off x="4069977" y="1529419"/>
            <a:ext cx="16244046"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UI</a:t>
            </a:r>
            <a:r>
              <a:rPr>
                <a:latin typeface="方正黑体简体" panose="02010601030101010101" charset="-122"/>
                <a:ea typeface="方正黑体简体" panose="02010601030101010101" charset="-122"/>
                <a:cs typeface="方正黑体简体" panose="02010601030101010101" charset="-122"/>
              </a:rPr>
              <a:t> 自动化运行报告</a:t>
            </a:r>
            <a:endParaRPr>
              <a:latin typeface="方正黑体简体" panose="02010601030101010101" charset="-122"/>
              <a:ea typeface="方正黑体简体" panose="02010601030101010101" charset="-122"/>
              <a:cs typeface="方正黑体简体" panose="02010601030101010101" charset="-122"/>
            </a:endParaRPr>
          </a:p>
        </p:txBody>
      </p:sp>
      <p:pic>
        <p:nvPicPr>
          <p:cNvPr id="923" name="图片 3" descr="图片 3"/>
          <p:cNvPicPr>
            <a:picLocks noChangeAspect="1"/>
          </p:cNvPicPr>
          <p:nvPr/>
        </p:nvPicPr>
        <p:blipFill>
          <a:blip r:embed="rId1"/>
          <a:stretch>
            <a:fillRect/>
          </a:stretch>
        </p:blipFill>
        <p:spPr>
          <a:xfrm>
            <a:off x="854453" y="4313083"/>
            <a:ext cx="11397993" cy="5364815"/>
          </a:xfrm>
          <a:prstGeom prst="rect">
            <a:avLst/>
          </a:prstGeom>
          <a:ln w="12700">
            <a:miter lim="400000"/>
            <a:headEnd/>
            <a:tailEnd/>
          </a:ln>
          <a:effectLst>
            <a:outerShdw blurRad="355600" dist="177800" dir="5400000" rotWithShape="0">
              <a:srgbClr val="000000">
                <a:alpha val="70000"/>
              </a:srgbClr>
            </a:outerShdw>
          </a:effectLst>
        </p:spPr>
      </p:pic>
      <p:pic>
        <p:nvPicPr>
          <p:cNvPr id="924" name="图片 5" descr="图片 5"/>
          <p:cNvPicPr>
            <a:picLocks noChangeAspect="1"/>
          </p:cNvPicPr>
          <p:nvPr/>
        </p:nvPicPr>
        <p:blipFill>
          <a:blip r:embed="rId2"/>
          <a:stretch>
            <a:fillRect/>
          </a:stretch>
        </p:blipFill>
        <p:spPr>
          <a:xfrm>
            <a:off x="12726659" y="6217315"/>
            <a:ext cx="10802887" cy="5364815"/>
          </a:xfrm>
          <a:prstGeom prst="rect">
            <a:avLst/>
          </a:prstGeom>
          <a:ln w="12700">
            <a:miter lim="400000"/>
            <a:headEnd/>
            <a:tailEnd/>
          </a:ln>
          <a:effectLst>
            <a:outerShdw blurRad="355600" dist="177800" dir="5400000" rotWithShape="0">
              <a:srgbClr val="000000">
                <a:alpha val="70000"/>
              </a:srgbClr>
            </a:outerShdw>
          </a:effectLst>
        </p:spPr>
      </p:pic>
      <p:sp>
        <p:nvSpPr>
          <p:cNvPr id="925" name="文本框 8"/>
          <p:cNvSpPr txBox="1"/>
          <p:nvPr/>
        </p:nvSpPr>
        <p:spPr>
          <a:xfrm>
            <a:off x="8285391" y="2796242"/>
            <a:ext cx="7813218"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自动 UI 截图留存 + 可视化测试报告-</a:t>
            </a:r>
          </a:p>
        </p:txBody>
      </p:sp>
      <p:sp>
        <p:nvSpPr>
          <p:cNvPr id="856" name="矩形"/>
          <p:cNvSpPr/>
          <p:nvPr/>
        </p:nvSpPr>
        <p:spPr>
          <a:xfrm>
            <a:off x="-21273" y="-19202"/>
            <a:ext cx="2448000"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MeterSphere 性能测试核心设计"/>
          <p:cNvSpPr txBox="1"/>
          <p:nvPr/>
        </p:nvSpPr>
        <p:spPr>
          <a:xfrm>
            <a:off x="6443345" y="1526272"/>
            <a:ext cx="1149731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性能测试核心设计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94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948" name="主机集群环境"/>
          <p:cNvSpPr/>
          <p:nvPr/>
        </p:nvSpPr>
        <p:spPr>
          <a:xfrm>
            <a:off x="2239303"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主机集群环境</a:t>
            </a:r>
          </a:p>
        </p:txBody>
      </p:sp>
      <p:sp>
        <p:nvSpPr>
          <p:cNvPr id="949" name="基础层：性能测试环境"/>
          <p:cNvSpPr/>
          <p:nvPr/>
        </p:nvSpPr>
        <p:spPr>
          <a:xfrm>
            <a:off x="2239303" y="9501671"/>
            <a:ext cx="12589744"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基础层：性能测试环境</a:t>
            </a:r>
          </a:p>
        </p:txBody>
      </p:sp>
      <p:sp>
        <p:nvSpPr>
          <p:cNvPr id="950" name="核心层：性能测试脚本"/>
          <p:cNvSpPr/>
          <p:nvPr/>
        </p:nvSpPr>
        <p:spPr>
          <a:xfrm>
            <a:off x="2239303" y="6673911"/>
            <a:ext cx="12589744" cy="1270001"/>
          </a:xfrm>
          <a:prstGeom prst="rect">
            <a:avLst/>
          </a:prstGeom>
          <a:solidFill>
            <a:schemeClr val="accent1">
              <a:lumOff val="-13556"/>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核心层：性能测试脚本</a:t>
            </a:r>
          </a:p>
        </p:txBody>
      </p:sp>
      <p:sp>
        <p:nvSpPr>
          <p:cNvPr id="951" name="展示层：性能测试报告"/>
          <p:cNvSpPr/>
          <p:nvPr/>
        </p:nvSpPr>
        <p:spPr>
          <a:xfrm>
            <a:off x="2239303" y="3846150"/>
            <a:ext cx="12589744"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展示层：性能测试报告</a:t>
            </a:r>
          </a:p>
        </p:txBody>
      </p:sp>
      <p:sp>
        <p:nvSpPr>
          <p:cNvPr id="952" name="容器集群环境"/>
          <p:cNvSpPr/>
          <p:nvPr/>
        </p:nvSpPr>
        <p:spPr>
          <a:xfrm>
            <a:off x="6446126"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容器集群环境</a:t>
            </a:r>
          </a:p>
        </p:txBody>
      </p:sp>
      <p:sp>
        <p:nvSpPr>
          <p:cNvPr id="953" name="IaaS 云环境"/>
          <p:cNvSpPr/>
          <p:nvPr/>
        </p:nvSpPr>
        <p:spPr>
          <a:xfrm>
            <a:off x="10652949"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IaaS 云环境</a:t>
            </a:r>
          </a:p>
        </p:txBody>
      </p:sp>
      <p:sp>
        <p:nvSpPr>
          <p:cNvPr id="954" name="压测文件管理"/>
          <p:cNvSpPr/>
          <p:nvPr/>
        </p:nvSpPr>
        <p:spPr>
          <a:xfrm>
            <a:off x="2239303" y="7979031"/>
            <a:ext cx="4176098" cy="1270001"/>
          </a:xfrm>
          <a:prstGeom prst="rect">
            <a:avLst/>
          </a:prstGeom>
          <a:solidFill>
            <a:schemeClr val="accent1">
              <a:lumOff val="-13556"/>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压测文件管理</a:t>
            </a:r>
          </a:p>
        </p:txBody>
      </p:sp>
      <p:sp>
        <p:nvSpPr>
          <p:cNvPr id="955" name="压测场景管理"/>
          <p:cNvSpPr/>
          <p:nvPr/>
        </p:nvSpPr>
        <p:spPr>
          <a:xfrm>
            <a:off x="6446126" y="7979031"/>
            <a:ext cx="4176098" cy="1270001"/>
          </a:xfrm>
          <a:prstGeom prst="rect">
            <a:avLst/>
          </a:prstGeom>
          <a:solidFill>
            <a:schemeClr val="accent1">
              <a:lumOff val="-13556"/>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压测场景管理</a:t>
            </a:r>
          </a:p>
        </p:txBody>
      </p:sp>
      <p:sp>
        <p:nvSpPr>
          <p:cNvPr id="956" name="压测模型管理"/>
          <p:cNvSpPr/>
          <p:nvPr/>
        </p:nvSpPr>
        <p:spPr>
          <a:xfrm>
            <a:off x="10652949" y="7979031"/>
            <a:ext cx="4176098" cy="1270001"/>
          </a:xfrm>
          <a:prstGeom prst="rect">
            <a:avLst/>
          </a:prstGeom>
          <a:solidFill>
            <a:schemeClr val="accent1">
              <a:lumOff val="-13556"/>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压测模型管理</a:t>
            </a:r>
          </a:p>
        </p:txBody>
      </p:sp>
      <p:sp>
        <p:nvSpPr>
          <p:cNvPr id="957" name="压测汇总报告"/>
          <p:cNvSpPr/>
          <p:nvPr/>
        </p:nvSpPr>
        <p:spPr>
          <a:xfrm>
            <a:off x="2239303"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压测汇总报告</a:t>
            </a:r>
          </a:p>
        </p:txBody>
      </p:sp>
      <p:sp>
        <p:nvSpPr>
          <p:cNvPr id="958" name="压测详细报告"/>
          <p:cNvSpPr/>
          <p:nvPr/>
        </p:nvSpPr>
        <p:spPr>
          <a:xfrm>
            <a:off x="6446126"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压测详细报告</a:t>
            </a:r>
          </a:p>
        </p:txBody>
      </p:sp>
      <p:sp>
        <p:nvSpPr>
          <p:cNvPr id="959" name="压测趋势图表"/>
          <p:cNvSpPr/>
          <p:nvPr/>
        </p:nvSpPr>
        <p:spPr>
          <a:xfrm>
            <a:off x="10652949"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压测趋势图表</a:t>
            </a:r>
          </a:p>
        </p:txBody>
      </p:sp>
      <p:sp>
        <p:nvSpPr>
          <p:cNvPr id="960" name="压测监控"/>
          <p:cNvSpPr/>
          <p:nvPr/>
        </p:nvSpPr>
        <p:spPr>
          <a:xfrm>
            <a:off x="14964227" y="3846150"/>
            <a:ext cx="1273924" cy="8193940"/>
          </a:xfrm>
          <a:prstGeom prst="rect">
            <a:avLst/>
          </a:prstGeom>
          <a:solidFill>
            <a:schemeClr val="accent1">
              <a:lumOff val="-13556"/>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压测监控</a:t>
            </a:r>
          </a:p>
        </p:txBody>
      </p:sp>
      <p:sp>
        <p:nvSpPr>
          <p:cNvPr id="961" name="性能测试报告…"/>
          <p:cNvSpPr txBox="1"/>
          <p:nvPr/>
        </p:nvSpPr>
        <p:spPr>
          <a:xfrm>
            <a:off x="16878546" y="4056348"/>
            <a:ext cx="5215436" cy="7773544"/>
          </a:xfrm>
          <a:prstGeom prst="rect">
            <a:avLst/>
          </a:prstGeom>
          <a:ln w="12700">
            <a:miter lim="400000"/>
          </a:ln>
        </p:spPr>
        <p:txBody>
          <a:bodyPr lIns="71437" tIns="71437" rIns="71437" bIns="71437" anchor="ctr">
            <a:spAutoFit/>
          </a:bodyPr>
          <a:lstStyle/>
          <a:p>
            <a:pPr algn="l" defTabSz="457200">
              <a:lnSpc>
                <a:spcPts val="6100"/>
              </a:lnSpc>
              <a:defRPr sz="3600" b="0">
                <a:solidFill>
                  <a:srgbClr val="783887"/>
                </a:solidFill>
              </a:defRPr>
            </a:pPr>
            <a:r>
              <a:t>性能测试报告</a:t>
            </a:r>
            <a:endParaRPr sz="1200"/>
          </a:p>
          <a:p>
            <a:pPr marL="416560" indent="-416560" algn="l" defTabSz="457200">
              <a:lnSpc>
                <a:spcPts val="5400"/>
              </a:lnSpc>
              <a:buSzPct val="145000"/>
              <a:buChar char="•"/>
              <a:defRPr sz="3000" b="0">
                <a:solidFill>
                  <a:srgbClr val="5E5E5E"/>
                </a:solidFill>
              </a:defRPr>
            </a:pPr>
            <a:r>
              <a:t>自动生成测试报告</a:t>
            </a:r>
          </a:p>
          <a:p>
            <a:pPr marL="416560" indent="-416560" algn="l" defTabSz="457200">
              <a:lnSpc>
                <a:spcPts val="5400"/>
              </a:lnSpc>
              <a:buSzPct val="145000"/>
              <a:buChar char="•"/>
              <a:defRPr sz="3000" b="0">
                <a:solidFill>
                  <a:srgbClr val="5E5E5E"/>
                </a:solidFill>
              </a:defRPr>
            </a:pPr>
            <a:r>
              <a:t>多次测试结果对比</a:t>
            </a:r>
          </a:p>
          <a:p>
            <a:pPr marL="416560" indent="-416560" algn="l" defTabSz="457200">
              <a:lnSpc>
                <a:spcPts val="5400"/>
              </a:lnSpc>
              <a:buSzPct val="145000"/>
              <a:buChar char="•"/>
              <a:defRPr sz="3000" b="0">
                <a:solidFill>
                  <a:srgbClr val="5E5E5E"/>
                </a:solidFill>
              </a:defRPr>
            </a:pPr>
            <a:r>
              <a:t>丰富的报告展示详情</a:t>
            </a:r>
          </a:p>
          <a:p>
            <a:pPr marL="416560" indent="-416560" algn="l" defTabSz="457200">
              <a:lnSpc>
                <a:spcPts val="5400"/>
              </a:lnSpc>
              <a:buSzPct val="145000"/>
              <a:buChar char="•"/>
              <a:defRPr sz="3000" b="0">
                <a:solidFill>
                  <a:srgbClr val="5E5E5E"/>
                </a:solidFill>
              </a:defRPr>
            </a:pPr>
            <a:r>
              <a:t>测试报告内容导出</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性能测试脚本</a:t>
            </a:r>
          </a:p>
          <a:p>
            <a:pPr marL="416560" indent="-416560" algn="l" defTabSz="457200">
              <a:lnSpc>
                <a:spcPts val="5400"/>
              </a:lnSpc>
              <a:buSzPct val="145000"/>
              <a:buChar char="•"/>
              <a:defRPr sz="3000" b="0">
                <a:solidFill>
                  <a:srgbClr val="5E5E5E"/>
                </a:solidFill>
              </a:defRPr>
            </a:pPr>
            <a:r>
              <a:t>完全兼容 JMeter 脚本</a:t>
            </a:r>
          </a:p>
          <a:p>
            <a:pPr marL="416560" indent="-416560" algn="l" defTabSz="457200">
              <a:lnSpc>
                <a:spcPts val="5400"/>
              </a:lnSpc>
              <a:buSzPct val="145000"/>
              <a:buChar char="•"/>
              <a:defRPr sz="3000" b="0">
                <a:solidFill>
                  <a:srgbClr val="5E5E5E"/>
                </a:solidFill>
              </a:defRPr>
            </a:pPr>
            <a:r>
              <a:t>自由上传测试依赖文件</a:t>
            </a:r>
          </a:p>
          <a:p>
            <a:pPr marL="416560" indent="-416560" algn="l" defTabSz="457200">
              <a:lnSpc>
                <a:spcPts val="5400"/>
              </a:lnSpc>
              <a:buSzPct val="145000"/>
              <a:buChar char="•"/>
              <a:defRPr sz="3000" b="0">
                <a:solidFill>
                  <a:srgbClr val="5E5E5E"/>
                </a:solidFill>
              </a:defRPr>
            </a:pPr>
            <a:r>
              <a:t>通过浏览器插件快速录制</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性能测试环境</a:t>
            </a:r>
          </a:p>
          <a:p>
            <a:pPr marL="416560" indent="-416560" algn="l" defTabSz="457200">
              <a:lnSpc>
                <a:spcPts val="5400"/>
              </a:lnSpc>
              <a:buSzPct val="145000"/>
              <a:buChar char="•"/>
              <a:defRPr sz="3000" b="0">
                <a:solidFill>
                  <a:srgbClr val="5E5E5E"/>
                </a:solidFill>
              </a:defRPr>
            </a:pPr>
            <a:r>
              <a:t>压测机统一管控</a:t>
            </a:r>
          </a:p>
          <a:p>
            <a:pPr marL="416560" indent="-416560" algn="l" defTabSz="457200">
              <a:lnSpc>
                <a:spcPts val="5400"/>
              </a:lnSpc>
              <a:buSzPct val="145000"/>
              <a:buChar char="•"/>
              <a:defRPr sz="3000">
                <a:solidFill>
                  <a:srgbClr val="5E5E5E"/>
                </a:solidFill>
              </a:defRPr>
            </a:pPr>
            <a:r>
              <a:rPr b="0"/>
              <a:t>分布式、大规模压测资源池</a:t>
            </a:r>
            <a:r>
              <a:rPr sz="1200"/>
              <a:t> </a:t>
            </a:r>
            <a:endParaRPr sz="1200"/>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6" name="组合 47"/>
          <p:cNvGrpSpPr/>
          <p:nvPr/>
        </p:nvGrpSpPr>
        <p:grpSpPr>
          <a:xfrm>
            <a:off x="10150101" y="6867221"/>
            <a:ext cx="6684011" cy="2343786"/>
            <a:chOff x="0" y="0"/>
            <a:chExt cx="6684009" cy="2343785"/>
          </a:xfrm>
        </p:grpSpPr>
        <p:sp>
          <p:nvSpPr>
            <p:cNvPr id="963" name="矩形: 圆角 48"/>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66" name="矩形 49"/>
            <p:cNvGrpSpPr/>
            <p:nvPr/>
          </p:nvGrpSpPr>
          <p:grpSpPr>
            <a:xfrm>
              <a:off x="379730" y="294640"/>
              <a:ext cx="2905125" cy="791211"/>
              <a:chOff x="0" y="0"/>
              <a:chExt cx="2905124" cy="791209"/>
            </a:xfrm>
          </p:grpSpPr>
          <p:sp>
            <p:nvSpPr>
              <p:cNvPr id="964"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5" name="JMeter-Pod-1"/>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JMeter-Pod-1</a:t>
                </a:r>
              </a:p>
            </p:txBody>
          </p:sp>
        </p:grpSp>
        <p:grpSp>
          <p:nvGrpSpPr>
            <p:cNvPr id="969" name="矩形 50"/>
            <p:cNvGrpSpPr/>
            <p:nvPr/>
          </p:nvGrpSpPr>
          <p:grpSpPr>
            <a:xfrm>
              <a:off x="3440429" y="294640"/>
              <a:ext cx="2905125" cy="791211"/>
              <a:chOff x="0" y="0"/>
              <a:chExt cx="2905124" cy="791209"/>
            </a:xfrm>
          </p:grpSpPr>
          <p:sp>
            <p:nvSpPr>
              <p:cNvPr id="967"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8" name="JMeter-Pod-2"/>
              <p:cNvSpPr txBox="1"/>
              <p:nvPr/>
            </p:nvSpPr>
            <p:spPr>
              <a:xfrm>
                <a:off x="45719" y="201040"/>
                <a:ext cx="2813686" cy="38913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defRPr>
                </a:lvl1pPr>
              </a:lstStyle>
              <a:p>
                <a:r>
                  <a:t>JMeter-Pod-2</a:t>
                </a:r>
              </a:p>
            </p:txBody>
          </p:sp>
        </p:grpSp>
        <p:grpSp>
          <p:nvGrpSpPr>
            <p:cNvPr id="972" name="矩形 51"/>
            <p:cNvGrpSpPr/>
            <p:nvPr/>
          </p:nvGrpSpPr>
          <p:grpSpPr>
            <a:xfrm>
              <a:off x="3440429" y="1252220"/>
              <a:ext cx="2905125" cy="791211"/>
              <a:chOff x="0" y="0"/>
              <a:chExt cx="2905124" cy="791209"/>
            </a:xfrm>
          </p:grpSpPr>
          <p:sp>
            <p:nvSpPr>
              <p:cNvPr id="970"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1" name="JMeter-Pod-N"/>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JMeter-Pod-N</a:t>
                </a:r>
              </a:p>
            </p:txBody>
          </p:sp>
        </p:grpSp>
        <p:grpSp>
          <p:nvGrpSpPr>
            <p:cNvPr id="975" name="矩形 52"/>
            <p:cNvGrpSpPr/>
            <p:nvPr/>
          </p:nvGrpSpPr>
          <p:grpSpPr>
            <a:xfrm>
              <a:off x="390525" y="1272540"/>
              <a:ext cx="2905125" cy="791211"/>
              <a:chOff x="0" y="0"/>
              <a:chExt cx="2905124" cy="791209"/>
            </a:xfrm>
          </p:grpSpPr>
          <p:sp>
            <p:nvSpPr>
              <p:cNvPr id="973"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4" name="JMeter-Pod-3"/>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JMeter-Pod-3</a:t>
                </a:r>
              </a:p>
            </p:txBody>
          </p:sp>
        </p:grpSp>
      </p:grpSp>
      <p:grpSp>
        <p:nvGrpSpPr>
          <p:cNvPr id="984" name="组合 53"/>
          <p:cNvGrpSpPr/>
          <p:nvPr/>
        </p:nvGrpSpPr>
        <p:grpSpPr>
          <a:xfrm>
            <a:off x="5444807" y="10006165"/>
            <a:ext cx="4572001" cy="756286"/>
            <a:chOff x="0" y="0"/>
            <a:chExt cx="4572000" cy="756284"/>
          </a:xfrm>
        </p:grpSpPr>
        <p:sp>
          <p:nvSpPr>
            <p:cNvPr id="977" name="矩形: 圆角 54"/>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978" name="矩形"/>
            <p:cNvSpPr/>
            <p:nvPr/>
          </p:nvSpPr>
          <p:spPr>
            <a:xfrm>
              <a:off x="8699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79" name="Kafka-1"/>
            <p:cNvSpPr txBox="1"/>
            <p:nvPr/>
          </p:nvSpPr>
          <p:spPr>
            <a:xfrm>
              <a:off x="132714" y="174307"/>
              <a:ext cx="1291592"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Kafka-1</a:t>
              </a:r>
            </a:p>
          </p:txBody>
        </p:sp>
        <p:sp>
          <p:nvSpPr>
            <p:cNvPr id="980" name="矩形"/>
            <p:cNvSpPr/>
            <p:nvPr/>
          </p:nvSpPr>
          <p:spPr>
            <a:xfrm>
              <a:off x="159321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1" name="Kafka-2"/>
            <p:cNvSpPr txBox="1"/>
            <p:nvPr/>
          </p:nvSpPr>
          <p:spPr>
            <a:xfrm>
              <a:off x="1638935"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Kafka-2</a:t>
              </a:r>
            </a:p>
          </p:txBody>
        </p:sp>
        <p:sp>
          <p:nvSpPr>
            <p:cNvPr id="982" name="矩形"/>
            <p:cNvSpPr/>
            <p:nvPr/>
          </p:nvSpPr>
          <p:spPr>
            <a:xfrm>
              <a:off x="3098800"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3" name="Kafka-n"/>
            <p:cNvSpPr txBox="1"/>
            <p:nvPr/>
          </p:nvSpPr>
          <p:spPr>
            <a:xfrm>
              <a:off x="3144520"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Kafka-n</a:t>
              </a:r>
            </a:p>
          </p:txBody>
        </p:sp>
      </p:grpSp>
      <p:grpSp>
        <p:nvGrpSpPr>
          <p:cNvPr id="998" name="组合 61"/>
          <p:cNvGrpSpPr/>
          <p:nvPr/>
        </p:nvGrpSpPr>
        <p:grpSpPr>
          <a:xfrm>
            <a:off x="10230484" y="4351351"/>
            <a:ext cx="6684011" cy="2343786"/>
            <a:chOff x="0" y="0"/>
            <a:chExt cx="6684009" cy="2343785"/>
          </a:xfrm>
        </p:grpSpPr>
        <p:sp>
          <p:nvSpPr>
            <p:cNvPr id="985" name="矩形: 圆角 62"/>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88" name="矩形 63"/>
            <p:cNvGrpSpPr/>
            <p:nvPr/>
          </p:nvGrpSpPr>
          <p:grpSpPr>
            <a:xfrm>
              <a:off x="379730" y="295275"/>
              <a:ext cx="2905125" cy="791211"/>
              <a:chOff x="0" y="0"/>
              <a:chExt cx="2905124" cy="791209"/>
            </a:xfrm>
          </p:grpSpPr>
          <p:sp>
            <p:nvSpPr>
              <p:cNvPr id="986"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87" name="主机-1…"/>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主机-1</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1" name="矩形 64"/>
            <p:cNvGrpSpPr/>
            <p:nvPr/>
          </p:nvGrpSpPr>
          <p:grpSpPr>
            <a:xfrm>
              <a:off x="3439795" y="295275"/>
              <a:ext cx="2905125" cy="791211"/>
              <a:chOff x="0" y="0"/>
              <a:chExt cx="2905124" cy="791209"/>
            </a:xfrm>
          </p:grpSpPr>
          <p:sp>
            <p:nvSpPr>
              <p:cNvPr id="989"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0" name="主机-2…"/>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主机-2</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4" name="矩形 65"/>
            <p:cNvGrpSpPr/>
            <p:nvPr/>
          </p:nvGrpSpPr>
          <p:grpSpPr>
            <a:xfrm>
              <a:off x="379730" y="1252855"/>
              <a:ext cx="2905125" cy="791211"/>
              <a:chOff x="0" y="0"/>
              <a:chExt cx="2905124" cy="791209"/>
            </a:xfrm>
          </p:grpSpPr>
          <p:sp>
            <p:nvSpPr>
              <p:cNvPr id="992"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3" name="主机-3…"/>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主机-3</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7" name="矩形 66"/>
            <p:cNvGrpSpPr/>
            <p:nvPr/>
          </p:nvGrpSpPr>
          <p:grpSpPr>
            <a:xfrm>
              <a:off x="3439795" y="1252855"/>
              <a:ext cx="2905125" cy="791211"/>
              <a:chOff x="0" y="0"/>
              <a:chExt cx="2905124" cy="791209"/>
            </a:xfrm>
          </p:grpSpPr>
          <p:sp>
            <p:nvSpPr>
              <p:cNvPr id="995"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6" name="主机-N…"/>
              <p:cNvSpPr txBox="1"/>
              <p:nvPr/>
            </p:nvSpPr>
            <p:spPr>
              <a:xfrm>
                <a:off x="45719" y="19684"/>
                <a:ext cx="2813686" cy="7518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defRPr>
                </a:pPr>
                <a:r>
                  <a:t>主机-N</a:t>
                </a:r>
                <a:endParaRPr>
                  <a:solidFill>
                    <a:srgbClr val="FFFFFF"/>
                  </a:solidFill>
                </a:endParaRPr>
              </a:p>
              <a:p>
                <a:pPr defTabSz="821690">
                  <a:defRPr sz="2000" b="0">
                    <a:solidFill>
                      <a:srgbClr val="5E5E5E"/>
                    </a:solidFill>
                  </a:defRPr>
                </a:pPr>
                <a:r>
                  <a:t>Node-Controller</a:t>
                </a:r>
              </a:p>
            </p:txBody>
          </p:sp>
        </p:grpSp>
      </p:grpSp>
      <p:grpSp>
        <p:nvGrpSpPr>
          <p:cNvPr id="1003" name="流程图: 磁盘 67"/>
          <p:cNvGrpSpPr/>
          <p:nvPr/>
        </p:nvGrpSpPr>
        <p:grpSpPr>
          <a:xfrm>
            <a:off x="1342703" y="11069376"/>
            <a:ext cx="3115311" cy="2016001"/>
            <a:chOff x="0" y="0"/>
            <a:chExt cx="3115310" cy="2016000"/>
          </a:xfrm>
        </p:grpSpPr>
        <p:grpSp>
          <p:nvGrpSpPr>
            <p:cNvPr id="1001" name="成组"/>
            <p:cNvGrpSpPr/>
            <p:nvPr/>
          </p:nvGrpSpPr>
          <p:grpSpPr>
            <a:xfrm>
              <a:off x="-1" y="-1"/>
              <a:ext cx="3115312" cy="2016002"/>
              <a:chOff x="0" y="0"/>
              <a:chExt cx="3115310" cy="2016000"/>
            </a:xfrm>
          </p:grpSpPr>
          <p:sp>
            <p:nvSpPr>
              <p:cNvPr id="999"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007BD3"/>
                  </a:gs>
                  <a:gs pos="100000">
                    <a:srgbClr val="034373"/>
                  </a:gs>
                </a:gsLst>
                <a:lin ang="0" scaled="0"/>
              </a:gradFill>
              <a:ln w="12700" cap="flat">
                <a:noFill/>
                <a:miter lim="400000"/>
              </a:ln>
              <a:effectLst/>
            </p:spPr>
            <p:txBody>
              <a:bodyPr wrap="square" lIns="71436" tIns="71436" rIns="71436" bIns="71436" numCol="1" anchor="ctr">
                <a:noAutofit/>
              </a:bodyPr>
              <a:lstStyle/>
              <a:p>
                <a:pPr defTabSz="821690"/>
              </a:p>
            </p:txBody>
          </p:sp>
          <p:sp>
            <p:nvSpPr>
              <p:cNvPr id="1000"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chemeClr val="accent1">
                    <a:lumOff val="-13556"/>
                  </a:schemeClr>
                </a:solidFill>
                <a:prstDash val="solid"/>
                <a:miter lim="400000"/>
              </a:ln>
              <a:effectLst/>
            </p:spPr>
            <p:txBody>
              <a:bodyPr wrap="square" lIns="71436" tIns="71436" rIns="71436" bIns="71436" numCol="1" anchor="ctr">
                <a:noAutofit/>
              </a:bodyPr>
              <a:lstStyle/>
              <a:p>
                <a:pPr defTabSz="821690"/>
              </a:p>
            </p:txBody>
          </p:sp>
        </p:grpSp>
        <p:sp>
          <p:nvSpPr>
            <p:cNvPr id="1002" name="MySQL…"/>
            <p:cNvSpPr txBox="1"/>
            <p:nvPr/>
          </p:nvSpPr>
          <p:spPr>
            <a:xfrm>
              <a:off x="6349" y="609263"/>
              <a:ext cx="3102612" cy="1133475"/>
            </a:xfrm>
            <a:prstGeom prst="rect">
              <a:avLst/>
            </a:prstGeom>
            <a:no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MySQL</a:t>
              </a:r>
            </a:p>
            <a:p>
              <a:pPr defTabSz="821690">
                <a:defRPr sz="3000" b="0">
                  <a:solidFill>
                    <a:srgbClr val="FFFFFF"/>
                  </a:solidFill>
                </a:defRPr>
              </a:pPr>
              <a:r>
                <a:t>数据库</a:t>
              </a:r>
            </a:p>
          </p:txBody>
        </p:sp>
      </p:grpSp>
      <p:grpSp>
        <p:nvGrpSpPr>
          <p:cNvPr id="1011" name="组合 68"/>
          <p:cNvGrpSpPr/>
          <p:nvPr/>
        </p:nvGrpSpPr>
        <p:grpSpPr>
          <a:xfrm>
            <a:off x="5444807" y="10982047"/>
            <a:ext cx="4572001" cy="756286"/>
            <a:chOff x="0" y="0"/>
            <a:chExt cx="4572000" cy="756284"/>
          </a:xfrm>
        </p:grpSpPr>
        <p:sp>
          <p:nvSpPr>
            <p:cNvPr id="1004" name="矩形: 圆角 69"/>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05" name="矩形"/>
            <p:cNvSpPr/>
            <p:nvPr/>
          </p:nvSpPr>
          <p:spPr>
            <a:xfrm>
              <a:off x="73659" y="10794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6" name="DS-1"/>
            <p:cNvSpPr txBox="1"/>
            <p:nvPr/>
          </p:nvSpPr>
          <p:spPr>
            <a:xfrm>
              <a:off x="73659" y="237490"/>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DS-1</a:t>
              </a:r>
            </a:p>
          </p:txBody>
        </p:sp>
        <p:sp>
          <p:nvSpPr>
            <p:cNvPr id="1007" name="矩形"/>
            <p:cNvSpPr/>
            <p:nvPr/>
          </p:nvSpPr>
          <p:spPr>
            <a:xfrm>
              <a:off x="1567180" y="107949"/>
              <a:ext cx="1382395"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8" name="DS-2"/>
            <p:cNvSpPr txBox="1"/>
            <p:nvPr/>
          </p:nvSpPr>
          <p:spPr>
            <a:xfrm>
              <a:off x="1567180" y="237490"/>
              <a:ext cx="1382395"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DS-2</a:t>
              </a:r>
            </a:p>
          </p:txBody>
        </p:sp>
        <p:sp>
          <p:nvSpPr>
            <p:cNvPr id="1009" name="矩形"/>
            <p:cNvSpPr/>
            <p:nvPr/>
          </p:nvSpPr>
          <p:spPr>
            <a:xfrm>
              <a:off x="3080385" y="10921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10" name="DS-n"/>
            <p:cNvSpPr txBox="1"/>
            <p:nvPr/>
          </p:nvSpPr>
          <p:spPr>
            <a:xfrm>
              <a:off x="3080385" y="238759"/>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DS-n</a:t>
              </a:r>
            </a:p>
          </p:txBody>
        </p:sp>
      </p:grpSp>
      <p:sp>
        <p:nvSpPr>
          <p:cNvPr id="1012" name="曲线连接符 54"/>
          <p:cNvSpPr/>
          <p:nvPr/>
        </p:nvSpPr>
        <p:spPr>
          <a:xfrm flipV="1">
            <a:off x="5186357" y="5187012"/>
            <a:ext cx="4980628" cy="168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sp>
        <p:nvSpPr>
          <p:cNvPr id="1013" name="曲线连接符 56"/>
          <p:cNvSpPr/>
          <p:nvPr/>
        </p:nvSpPr>
        <p:spPr>
          <a:xfrm>
            <a:off x="5186357" y="6867221"/>
            <a:ext cx="5044128" cy="1691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46" name="肘形连接符 62"/>
          <p:cNvSpPr/>
          <p:nvPr/>
        </p:nvSpPr>
        <p:spPr>
          <a:xfrm>
            <a:off x="10016490" y="9210040"/>
            <a:ext cx="3474720" cy="11734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47" name="肘形连接符 71"/>
          <p:cNvSpPr/>
          <p:nvPr/>
        </p:nvSpPr>
        <p:spPr>
          <a:xfrm>
            <a:off x="4464050" y="11737340"/>
            <a:ext cx="3266440" cy="339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16" name="直接箭头连接符 78"/>
          <p:cNvSpPr/>
          <p:nvPr/>
        </p:nvSpPr>
        <p:spPr>
          <a:xfrm>
            <a:off x="7730806" y="10762451"/>
            <a:ext cx="1" cy="253476"/>
          </a:xfrm>
          <a:prstGeom prst="line">
            <a:avLst/>
          </a:prstGeom>
          <a:ln w="25400">
            <a:solidFill>
              <a:srgbClr val="808080"/>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1017" name="文本框 81"/>
          <p:cNvSpPr txBox="1"/>
          <p:nvPr/>
        </p:nvSpPr>
        <p:spPr>
          <a:xfrm>
            <a:off x="8913516" y="12356162"/>
            <a:ext cx="3616984" cy="510541"/>
          </a:xfrm>
          <a:prstGeom prst="rect">
            <a:avLst/>
          </a:prstGeom>
          <a:ln w="12700">
            <a:miter lim="400000"/>
          </a:ln>
        </p:spPr>
        <p:txBody>
          <a:bodyPr lIns="45719" rIns="45719">
            <a:spAutoFit/>
          </a:bodyPr>
          <a:lstStyle/>
          <a:p>
            <a:pPr algn="l" defTabSz="821690">
              <a:defRPr sz="2400">
                <a:solidFill>
                  <a:srgbClr val="5E5E5E"/>
                </a:solidFill>
              </a:defRPr>
            </a:pPr>
            <a:r>
              <a:t>Data-Streaming 集群</a:t>
            </a:r>
          </a:p>
        </p:txBody>
      </p:sp>
      <p:sp>
        <p:nvSpPr>
          <p:cNvPr id="1018" name="文本框 82"/>
          <p:cNvSpPr txBox="1"/>
          <p:nvPr/>
        </p:nvSpPr>
        <p:spPr>
          <a:xfrm>
            <a:off x="10241118" y="10712388"/>
            <a:ext cx="1825626" cy="510541"/>
          </a:xfrm>
          <a:prstGeom prst="rect">
            <a:avLst/>
          </a:prstGeom>
          <a:ln w="12700">
            <a:miter lim="400000"/>
          </a:ln>
        </p:spPr>
        <p:txBody>
          <a:bodyPr lIns="45719" rIns="45719">
            <a:spAutoFit/>
          </a:bodyPr>
          <a:lstStyle/>
          <a:p>
            <a:pPr algn="l"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t>Kafka 集群</a:t>
            </a:r>
          </a:p>
        </p:txBody>
      </p:sp>
      <p:sp>
        <p:nvSpPr>
          <p:cNvPr id="1019" name="文本框 83"/>
          <p:cNvSpPr txBox="1"/>
          <p:nvPr/>
        </p:nvSpPr>
        <p:spPr>
          <a:xfrm>
            <a:off x="7654604" y="7582232"/>
            <a:ext cx="2677698" cy="472441"/>
          </a:xfrm>
          <a:prstGeom prst="rect">
            <a:avLst/>
          </a:prstGeom>
          <a:ln w="12700">
            <a:miter lim="400000"/>
          </a:ln>
        </p:spPr>
        <p:txBody>
          <a:bodyPr lIns="45719" rIns="45719">
            <a:spAutoFit/>
          </a:bodyPr>
          <a:lstStyle/>
          <a:p>
            <a:pPr defTabSz="821690">
              <a:defRPr sz="2200">
                <a:solidFill>
                  <a:srgbClr val="5E5E5E"/>
                </a:solidFill>
                <a:latin typeface="Trebuchet MS" panose="020B0603020202020204"/>
                <a:ea typeface="Trebuchet MS" panose="020B0603020202020204"/>
                <a:cs typeface="Trebuchet MS" panose="020B0603020202020204"/>
                <a:sym typeface="Trebuchet MS" panose="020B0603020202020204"/>
              </a:defRPr>
            </a:pPr>
            <a:r>
              <a:t>Kubernetes 集群</a:t>
            </a:r>
          </a:p>
        </p:txBody>
      </p:sp>
      <p:sp>
        <p:nvSpPr>
          <p:cNvPr id="1020" name="文本框 84"/>
          <p:cNvSpPr txBox="1"/>
          <p:nvPr/>
        </p:nvSpPr>
        <p:spPr>
          <a:xfrm>
            <a:off x="8060541" y="4415794"/>
            <a:ext cx="2127849"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独立主机集群</a:t>
            </a:r>
          </a:p>
        </p:txBody>
      </p:sp>
      <p:sp>
        <p:nvSpPr>
          <p:cNvPr id="1021" name="文本框 85"/>
          <p:cNvSpPr txBox="1"/>
          <p:nvPr/>
        </p:nvSpPr>
        <p:spPr>
          <a:xfrm>
            <a:off x="4664693" y="5604207"/>
            <a:ext cx="3002091"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多压测任务同时下发</a:t>
            </a:r>
          </a:p>
        </p:txBody>
      </p:sp>
      <p:sp>
        <p:nvSpPr>
          <p:cNvPr id="1022" name="文本框 87"/>
          <p:cNvSpPr txBox="1"/>
          <p:nvPr/>
        </p:nvSpPr>
        <p:spPr>
          <a:xfrm>
            <a:off x="7083742" y="9270379"/>
            <a:ext cx="4227830" cy="510541"/>
          </a:xfrm>
          <a:prstGeom prst="rect">
            <a:avLst/>
          </a:prstGeom>
          <a:ln w="12700">
            <a:miter lim="400000"/>
          </a:ln>
        </p:spPr>
        <p:txBody>
          <a:bodyPr lIns="45719" rIns="45719">
            <a:spAutoFit/>
          </a:bodyPr>
          <a:lstStyle/>
          <a:p>
            <a:pPr defTabSz="821690">
              <a:defRPr sz="2400" b="0">
                <a:solidFill>
                  <a:srgbClr val="5E5E5E"/>
                </a:solidFill>
                <a:latin typeface="Apple Braille Outline 6 Dot" panose="05000000000000000000"/>
                <a:ea typeface="Apple Braille Outline 6 Dot" panose="05000000000000000000"/>
                <a:cs typeface="Apple Braille Outline 6 Dot" panose="05000000000000000000"/>
                <a:sym typeface="Apple Braille Outline 6 Dot" panose="05000000000000000000"/>
              </a:defRPr>
            </a:pPr>
            <a:r>
              <a:t>结果日志回传 Kafka</a:t>
            </a:r>
          </a:p>
        </p:txBody>
      </p:sp>
      <p:sp>
        <p:nvSpPr>
          <p:cNvPr id="1023" name="文本框 88"/>
          <p:cNvSpPr txBox="1"/>
          <p:nvPr/>
        </p:nvSpPr>
        <p:spPr>
          <a:xfrm>
            <a:off x="9315648" y="11791977"/>
            <a:ext cx="4329044" cy="510541"/>
          </a:xfrm>
          <a:prstGeom prst="rect">
            <a:avLst/>
          </a:prstGeom>
          <a:ln w="12700">
            <a:miter lim="400000"/>
          </a:ln>
        </p:spPr>
        <p:txBody>
          <a:bodyPr lIns="45719" rIns="45719">
            <a:spAutoFit/>
          </a:bodyPr>
          <a:lstStyle/>
          <a:p>
            <a:pPr defTabSz="821690">
              <a:defRPr sz="2400" b="0">
                <a:solidFill>
                  <a:srgbClr val="5E5E5E"/>
                </a:solidFill>
              </a:defRPr>
            </a:pPr>
            <a:r>
              <a:t>Data-Streaming  消费 Kafka</a:t>
            </a:r>
          </a:p>
        </p:txBody>
      </p:sp>
      <p:sp>
        <p:nvSpPr>
          <p:cNvPr id="1024" name="文本框 89"/>
          <p:cNvSpPr txBox="1"/>
          <p:nvPr/>
        </p:nvSpPr>
        <p:spPr>
          <a:xfrm>
            <a:off x="4647027" y="12479028"/>
            <a:ext cx="3224500" cy="929641"/>
          </a:xfrm>
          <a:prstGeom prst="rect">
            <a:avLst/>
          </a:prstGeom>
          <a:ln w="12700">
            <a:miter lim="400000"/>
          </a:ln>
        </p:spPr>
        <p:txBody>
          <a:bodyPr lIns="45719" rIns="45719">
            <a:spAutoFit/>
          </a:bodyPr>
          <a:lstStyle/>
          <a:p>
            <a:pPr defTabSz="821690">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t>Data-Streaming 计算后的数据落库</a:t>
            </a:r>
          </a:p>
        </p:txBody>
      </p:sp>
      <p:sp>
        <p:nvSpPr>
          <p:cNvPr id="1025" name="文本框 90"/>
          <p:cNvSpPr txBox="1"/>
          <p:nvPr/>
        </p:nvSpPr>
        <p:spPr>
          <a:xfrm>
            <a:off x="19390498" y="5342370"/>
            <a:ext cx="2436272"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6" name="文本框 91"/>
          <p:cNvSpPr txBox="1"/>
          <p:nvPr/>
        </p:nvSpPr>
        <p:spPr>
          <a:xfrm>
            <a:off x="19389862" y="7634720"/>
            <a:ext cx="2437544"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7" name="文本框 92"/>
          <p:cNvSpPr txBox="1"/>
          <p:nvPr/>
        </p:nvSpPr>
        <p:spPr>
          <a:xfrm>
            <a:off x="418367" y="8800479"/>
            <a:ext cx="2436272" cy="929641"/>
          </a:xfrm>
          <a:prstGeom prst="rect">
            <a:avLst/>
          </a:prstGeom>
          <a:ln w="12700">
            <a:miter lim="400000"/>
          </a:ln>
        </p:spPr>
        <p:txBody>
          <a:bodyPr lIns="45719" rIns="45719">
            <a:spAutoFit/>
          </a:bodyPr>
          <a:lstStyle/>
          <a:p>
            <a:pPr defTabSz="821690">
              <a:defRPr sz="2400">
                <a:solidFill>
                  <a:srgbClr val="5E5E5E"/>
                </a:solidFill>
              </a:defRPr>
            </a:pPr>
            <a:r>
              <a:t>性能测试报告</a:t>
            </a:r>
          </a:p>
          <a:p>
            <a:pPr defTabSz="821690">
              <a:defRPr sz="2400">
                <a:solidFill>
                  <a:srgbClr val="5E5E5E"/>
                </a:solidFill>
              </a:defRPr>
            </a:pPr>
            <a:r>
              <a:t>实时展示</a:t>
            </a:r>
          </a:p>
        </p:txBody>
      </p:sp>
      <p:sp>
        <p:nvSpPr>
          <p:cNvPr id="1048" name="直接箭头连接符 93"/>
          <p:cNvSpPr/>
          <p:nvPr/>
        </p:nvSpPr>
        <p:spPr>
          <a:xfrm>
            <a:off x="2900358" y="6867221"/>
            <a:ext cx="1" cy="4195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p:txBody>
      </p:sp>
      <p:sp>
        <p:nvSpPr>
          <p:cNvPr id="1029" name="文本框 94"/>
          <p:cNvSpPr txBox="1"/>
          <p:nvPr/>
        </p:nvSpPr>
        <p:spPr>
          <a:xfrm>
            <a:off x="14234297" y="10839755"/>
            <a:ext cx="9167364" cy="1571625"/>
          </a:xfrm>
          <a:prstGeom prst="rect">
            <a:avLst/>
          </a:prstGeom>
          <a:ln w="12700">
            <a:miter lim="400000"/>
          </a:ln>
        </p:spPr>
        <p:txBody>
          <a:bodyPr lIns="71436" tIns="71436" rIns="71436" bIns="71436" anchor="ctr">
            <a:spAutoFit/>
          </a:bodyPr>
          <a:lstStyle/>
          <a:p>
            <a:pPr defTabSz="821690">
              <a:lnSpc>
                <a:spcPct val="150000"/>
              </a:lnSpc>
              <a:defRPr b="0">
                <a:solidFill>
                  <a:srgbClr val="5E5E5E"/>
                </a:solidFill>
                <a:latin typeface="Trebuchet MS" panose="020B0603020202020204"/>
                <a:ea typeface="Trebuchet MS" panose="020B0603020202020204"/>
                <a:cs typeface="Trebuchet MS" panose="020B0603020202020204"/>
                <a:sym typeface="Trebuchet MS" panose="020B0603020202020204"/>
              </a:defRPr>
            </a:pPr>
            <a:r>
              <a:t>解决原生 JMeter 主从方案问题。所有节点都可以弹性扩展，支持几千、几万甚至百万并发压测。</a:t>
            </a:r>
          </a:p>
        </p:txBody>
      </p:sp>
      <p:grpSp>
        <p:nvGrpSpPr>
          <p:cNvPr id="1032" name="矩形 55"/>
          <p:cNvGrpSpPr/>
          <p:nvPr/>
        </p:nvGrpSpPr>
        <p:grpSpPr>
          <a:xfrm>
            <a:off x="1092187" y="3876685"/>
            <a:ext cx="3616985" cy="949335"/>
            <a:chOff x="0" y="0"/>
            <a:chExt cx="3616983" cy="949334"/>
          </a:xfrm>
        </p:grpSpPr>
        <p:sp>
          <p:nvSpPr>
            <p:cNvPr id="1030" name="矩形"/>
            <p:cNvSpPr/>
            <p:nvPr/>
          </p:nvSpPr>
          <p:spPr>
            <a:xfrm>
              <a:off x="-1" y="-1"/>
              <a:ext cx="3616985" cy="949336"/>
            </a:xfrm>
            <a:prstGeom prst="rect">
              <a:avLst/>
            </a:prstGeom>
            <a:solidFill>
              <a:srgbClr val="0B7468"/>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31" name="Prometheus"/>
            <p:cNvSpPr txBox="1"/>
            <p:nvPr/>
          </p:nvSpPr>
          <p:spPr>
            <a:xfrm>
              <a:off x="45719" y="193336"/>
              <a:ext cx="3525544" cy="562662"/>
            </a:xfrm>
            <a:prstGeom prst="rect">
              <a:avLst/>
            </a:prstGeom>
            <a:noFill/>
            <a:ln w="12700" cap="flat">
              <a:noFill/>
              <a:miter lim="400000"/>
            </a:ln>
            <a:effectLst/>
          </p:spPr>
          <p:txBody>
            <a:bodyPr wrap="square" lIns="45719" tIns="45719" rIns="45719" bIns="45719" numCol="1" anchor="ctr">
              <a:spAutoFit/>
            </a:bodyPr>
            <a:lstStyle>
              <a:lvl1pPr defTabSz="821690">
                <a:defRPr b="0">
                  <a:solidFill>
                    <a:srgbClr val="FFFFFF"/>
                  </a:solidFill>
                </a:defRPr>
              </a:lvl1pPr>
            </a:lstStyle>
            <a:p>
              <a:r>
                <a:t>Prometheus</a:t>
              </a:r>
            </a:p>
          </p:txBody>
        </p:sp>
      </p:grpSp>
      <p:sp>
        <p:nvSpPr>
          <p:cNvPr id="1049" name="直接箭头连接符 18"/>
          <p:cNvSpPr/>
          <p:nvPr/>
        </p:nvSpPr>
        <p:spPr>
          <a:xfrm>
            <a:off x="2900357" y="4826010"/>
            <a:ext cx="262" cy="2041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1034" name="文本框 95"/>
          <p:cNvSpPr txBox="1"/>
          <p:nvPr/>
        </p:nvSpPr>
        <p:spPr>
          <a:xfrm>
            <a:off x="570767" y="5133021"/>
            <a:ext cx="2019138" cy="929641"/>
          </a:xfrm>
          <a:prstGeom prst="rect">
            <a:avLst/>
          </a:prstGeom>
          <a:ln w="12700">
            <a:miter lim="400000"/>
          </a:ln>
        </p:spPr>
        <p:txBody>
          <a:bodyPr lIns="45719" rIns="45719">
            <a:spAutoFit/>
          </a:bodyPr>
          <a:lstStyle>
            <a:lvl1pPr defTabSz="821690">
              <a:defRPr sz="2400">
                <a:solidFill>
                  <a:srgbClr val="5E5E5E"/>
                </a:solidFill>
              </a:defRPr>
            </a:lvl1pPr>
          </a:lstStyle>
          <a:p>
            <a:r>
              <a:t>监控数据实时展示</a:t>
            </a:r>
          </a:p>
        </p:txBody>
      </p:sp>
      <p:sp>
        <p:nvSpPr>
          <p:cNvPr id="1035" name="矩形 20"/>
          <p:cNvSpPr/>
          <p:nvPr/>
        </p:nvSpPr>
        <p:spPr>
          <a:xfrm>
            <a:off x="19075810" y="4826018"/>
            <a:ext cx="2941508" cy="4031612"/>
          </a:xfrm>
          <a:prstGeom prst="rect">
            <a:avLst/>
          </a:prstGeom>
          <a:ln w="12700">
            <a:solidFill>
              <a:srgbClr val="000000"/>
            </a:solidFill>
            <a:prstDash val="dashDot"/>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1050" name="连接符: 肘形 22"/>
          <p:cNvSpPr/>
          <p:nvPr/>
        </p:nvSpPr>
        <p:spPr>
          <a:xfrm>
            <a:off x="2899410" y="3252470"/>
            <a:ext cx="17646651" cy="15671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8594"/>
                </a:lnTo>
              </a:path>
            </a:pathLst>
          </a:custGeom>
          <a:ln w="25400">
            <a:solidFill>
              <a:srgbClr val="000000"/>
            </a:solidFill>
            <a:miter lim="400000"/>
            <a:tailEnd type="triangle"/>
          </a:ln>
        </p:spPr>
        <p:txBody>
          <a:bodyPr/>
          <a:lstStyle/>
          <a:p/>
        </p:txBody>
      </p:sp>
      <p:sp>
        <p:nvSpPr>
          <p:cNvPr id="1037" name="文本框 24"/>
          <p:cNvSpPr txBox="1"/>
          <p:nvPr/>
        </p:nvSpPr>
        <p:spPr>
          <a:xfrm>
            <a:off x="20449987" y="4057260"/>
            <a:ext cx="2095352" cy="5105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pPr>
              <a:defRPr>
                <a:solidFill>
                  <a:srgbClr val="000000"/>
                </a:solidFill>
              </a:defRPr>
            </a:pPr>
            <a:r>
              <a:rPr>
                <a:solidFill>
                  <a:srgbClr val="5E5E5E"/>
                </a:solidFill>
              </a:rPr>
              <a:t>自定义监控</a:t>
            </a:r>
            <a:endParaRPr>
              <a:solidFill>
                <a:srgbClr val="5E5E5E"/>
              </a:solidFill>
            </a:endParaRPr>
          </a:p>
        </p:txBody>
      </p:sp>
      <p:sp>
        <p:nvSpPr>
          <p:cNvPr id="10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40" name="MeterSphere 大规模压测架构设计"/>
          <p:cNvSpPr txBox="1"/>
          <p:nvPr/>
        </p:nvSpPr>
        <p:spPr>
          <a:xfrm>
            <a:off x="0" y="1518012"/>
            <a:ext cx="24384001" cy="1166495"/>
          </a:xfrm>
          <a:prstGeom prst="rect">
            <a:avLst/>
          </a:prstGeom>
          <a:ln w="12700">
            <a:miter lim="400000"/>
          </a:ln>
        </p:spPr>
        <p:txBody>
          <a:bodyPr tIns="91439" bIns="91439">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大规模压测架构设计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1041" name="箭头"/>
          <p:cNvSpPr/>
          <p:nvPr/>
        </p:nvSpPr>
        <p:spPr>
          <a:xfrm>
            <a:off x="17079165" y="5274236"/>
            <a:ext cx="1825626" cy="840512"/>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1042" name="箭头"/>
          <p:cNvSpPr/>
          <p:nvPr/>
        </p:nvSpPr>
        <p:spPr>
          <a:xfrm>
            <a:off x="17079165" y="7556744"/>
            <a:ext cx="1825626" cy="840511"/>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grpSp>
        <p:nvGrpSpPr>
          <p:cNvPr id="1045" name="成组"/>
          <p:cNvGrpSpPr/>
          <p:nvPr/>
        </p:nvGrpSpPr>
        <p:grpSpPr>
          <a:xfrm>
            <a:off x="614357" y="6273222"/>
            <a:ext cx="4572001" cy="1188001"/>
            <a:chOff x="0" y="0"/>
            <a:chExt cx="4572000" cy="1188000"/>
          </a:xfrm>
        </p:grpSpPr>
        <p:sp>
          <p:nvSpPr>
            <p:cNvPr id="1043" name="矩形"/>
            <p:cNvSpPr/>
            <p:nvPr/>
          </p:nvSpPr>
          <p:spPr>
            <a:xfrm>
              <a:off x="0" y="0"/>
              <a:ext cx="4572000" cy="1188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44" name="MeterSphere 界面"/>
            <p:cNvSpPr txBox="1"/>
            <p:nvPr/>
          </p:nvSpPr>
          <p:spPr>
            <a:xfrm>
              <a:off x="45719" y="262529"/>
              <a:ext cx="4480561" cy="662941"/>
            </a:xfrm>
            <a:prstGeom prst="rect">
              <a:avLst/>
            </a:prstGeom>
            <a:noFill/>
            <a:ln w="12700" cap="flat">
              <a:noFill/>
              <a:miter lim="400000"/>
            </a:ln>
            <a:effectLst/>
          </p:spPr>
          <p:txBody>
            <a:bodyPr wrap="square" lIns="45719" tIns="45719" rIns="45719" bIns="45719" numCol="1" anchor="ctr">
              <a:spAutoFit/>
            </a:bodyPr>
            <a:lstStyle/>
            <a:p>
              <a:pPr defTabSz="821690">
                <a:defRPr b="0">
                  <a:solidFill>
                    <a:srgbClr val="FFFFFF"/>
                  </a:solidFill>
                </a:defRPr>
              </a:pPr>
              <a:r>
                <a:t>MeterSphere 界面</a:t>
              </a:r>
            </a:p>
          </p:txBody>
        </p:sp>
      </p:gr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MeterSphere 的关键架构设计之二：团队协作及多租户模型"/>
          <p:cNvSpPr txBox="1"/>
          <p:nvPr/>
        </p:nvSpPr>
        <p:spPr>
          <a:xfrm>
            <a:off x="3" y="1528479"/>
            <a:ext cx="24383998" cy="1166495"/>
          </a:xfrm>
          <a:prstGeom prst="rect">
            <a:avLst/>
          </a:prstGeom>
          <a:ln w="12700">
            <a:miter lim="400000"/>
          </a:ln>
        </p:spPr>
        <p:txBody>
          <a:bodyPr lIns="91438" tIns="91438" rIns="91438" bIns="91438">
            <a:spAutoFit/>
          </a:bodyPr>
          <a:lstStyle/>
          <a:p>
            <a:pPr defTabSz="1828800">
              <a:defRPr sz="6400">
                <a:solidFill>
                  <a:srgbClr val="5E5E5E"/>
                </a:solidFill>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性能测试截图</a:t>
            </a:r>
            <a:endParaRPr>
              <a:latin typeface="方正黑体简体" panose="02010601030101010101" charset="-122"/>
              <a:ea typeface="方正黑体简体" panose="02010601030101010101" charset="-122"/>
              <a:cs typeface="方正黑体简体" panose="02010601030101010101" charset="-122"/>
            </a:endParaRPr>
          </a:p>
        </p:txBody>
      </p:sp>
      <p:sp>
        <p:nvSpPr>
          <p:cNvPr id="1053" name="文本框 10"/>
          <p:cNvSpPr txBox="1"/>
          <p:nvPr/>
        </p:nvSpPr>
        <p:spPr>
          <a:xfrm>
            <a:off x="421676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a:defRPr b="0">
                <a:solidFill>
                  <a:srgbClr val="5E5E5E"/>
                </a:solidFill>
              </a:defRPr>
            </a:lvl1pPr>
          </a:lstStyle>
          <a:p>
            <a:r>
              <a:t>设置压测场景</a:t>
            </a:r>
          </a:p>
        </p:txBody>
      </p:sp>
      <p:sp>
        <p:nvSpPr>
          <p:cNvPr id="1054" name="文本框 12"/>
          <p:cNvSpPr txBox="1"/>
          <p:nvPr/>
        </p:nvSpPr>
        <p:spPr>
          <a:xfrm>
            <a:off x="421676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2"/>
              <a:defRPr b="0">
                <a:solidFill>
                  <a:srgbClr val="5E5E5E"/>
                </a:solidFill>
              </a:defRPr>
            </a:lvl1pPr>
          </a:lstStyle>
          <a:p>
            <a:r>
              <a:t>设置压测模型</a:t>
            </a:r>
          </a:p>
        </p:txBody>
      </p:sp>
      <p:sp>
        <p:nvSpPr>
          <p:cNvPr id="1055" name="文本框 13"/>
          <p:cNvSpPr txBox="1"/>
          <p:nvPr/>
        </p:nvSpPr>
        <p:spPr>
          <a:xfrm>
            <a:off x="1467024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3"/>
              <a:defRPr b="0">
                <a:solidFill>
                  <a:srgbClr val="5E5E5E"/>
                </a:solidFill>
              </a:defRPr>
            </a:lvl1pPr>
          </a:lstStyle>
          <a:p>
            <a:r>
              <a:t>实时压测趋势图表</a:t>
            </a:r>
          </a:p>
        </p:txBody>
      </p:sp>
      <p:sp>
        <p:nvSpPr>
          <p:cNvPr id="1056" name="文本框 14"/>
          <p:cNvSpPr txBox="1"/>
          <p:nvPr/>
        </p:nvSpPr>
        <p:spPr>
          <a:xfrm>
            <a:off x="1467024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4"/>
              <a:defRPr b="0">
                <a:solidFill>
                  <a:srgbClr val="5E5E5E"/>
                </a:solidFill>
              </a:defRPr>
            </a:lvl1pPr>
          </a:lstStyle>
          <a:p>
            <a:r>
              <a:t>实时压测汇总数据</a:t>
            </a:r>
          </a:p>
        </p:txBody>
      </p:sp>
      <p:sp>
        <p:nvSpPr>
          <p:cNvPr id="1057"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pic>
        <p:nvPicPr>
          <p:cNvPr id="1059" name="图像" descr="图像"/>
          <p:cNvPicPr>
            <a:picLocks noChangeAspect="1"/>
          </p:cNvPicPr>
          <p:nvPr/>
        </p:nvPicPr>
        <p:blipFill>
          <a:blip r:embed="rId1"/>
          <a:stretch>
            <a:fillRect/>
          </a:stretch>
        </p:blipFill>
        <p:spPr>
          <a:xfrm>
            <a:off x="1428880" y="3171278"/>
            <a:ext cx="9827224" cy="4050816"/>
          </a:xfrm>
          <a:prstGeom prst="rect">
            <a:avLst/>
          </a:prstGeom>
          <a:ln w="12700">
            <a:miter lim="400000"/>
            <a:headEnd/>
            <a:tailEnd/>
          </a:ln>
        </p:spPr>
      </p:pic>
      <p:pic>
        <p:nvPicPr>
          <p:cNvPr id="1060" name="图像" descr="图像"/>
          <p:cNvPicPr>
            <a:picLocks noChangeAspect="1"/>
          </p:cNvPicPr>
          <p:nvPr/>
        </p:nvPicPr>
        <p:blipFill>
          <a:blip r:embed="rId2"/>
          <a:stretch>
            <a:fillRect/>
          </a:stretch>
        </p:blipFill>
        <p:spPr>
          <a:xfrm>
            <a:off x="1428880" y="7905621"/>
            <a:ext cx="9827224" cy="4215485"/>
          </a:xfrm>
          <a:prstGeom prst="rect">
            <a:avLst/>
          </a:prstGeom>
          <a:ln w="12700">
            <a:miter lim="400000"/>
            <a:headEnd/>
            <a:tailEnd/>
          </a:ln>
        </p:spPr>
      </p:pic>
      <p:pic>
        <p:nvPicPr>
          <p:cNvPr id="1061" name="图像" descr="图像"/>
          <p:cNvPicPr>
            <a:picLocks noChangeAspect="1"/>
          </p:cNvPicPr>
          <p:nvPr/>
        </p:nvPicPr>
        <p:blipFill>
          <a:blip r:embed="rId3"/>
          <a:stretch>
            <a:fillRect/>
          </a:stretch>
        </p:blipFill>
        <p:spPr>
          <a:xfrm>
            <a:off x="12216765" y="3171190"/>
            <a:ext cx="10788015" cy="4050665"/>
          </a:xfrm>
          <a:prstGeom prst="rect">
            <a:avLst/>
          </a:prstGeom>
          <a:ln w="12700">
            <a:miter lim="400000"/>
            <a:headEnd/>
            <a:tailEnd/>
          </a:ln>
        </p:spPr>
      </p:pic>
      <p:pic>
        <p:nvPicPr>
          <p:cNvPr id="1062" name="图像" descr="图像"/>
          <p:cNvPicPr>
            <a:picLocks noChangeAspect="1"/>
          </p:cNvPicPr>
          <p:nvPr/>
        </p:nvPicPr>
        <p:blipFill>
          <a:blip r:embed="rId4"/>
          <a:stretch>
            <a:fillRect/>
          </a:stretch>
        </p:blipFill>
        <p:spPr>
          <a:xfrm>
            <a:off x="12216965" y="7905622"/>
            <a:ext cx="10786944" cy="4219707"/>
          </a:xfrm>
          <a:prstGeom prst="rect">
            <a:avLst/>
          </a:prstGeom>
          <a:ln w="12700">
            <a:miter lim="400000"/>
            <a:headEnd/>
            <a:tailEnd/>
          </a:ln>
        </p:spPr>
      </p:pic>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任务消息与服务集成机制"/>
          <p:cNvSpPr txBox="1"/>
          <p:nvPr/>
        </p:nvSpPr>
        <p:spPr>
          <a:xfrm>
            <a:off x="-192157" y="1530577"/>
            <a:ext cx="24405273"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Regular" panose="02020603050405020304" charset="0"/>
                <a:ea typeface="方正黑体简体" panose="02010601030101010101" charset="-122"/>
                <a:cs typeface="Times New Roman Regular"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融入 DevOps 流水线实践</a:t>
            </a:r>
            <a:endParaRPr>
              <a:latin typeface="方正黑体简体" panose="02010601030101010101" charset="-122"/>
              <a:ea typeface="方正黑体简体" panose="02010601030101010101" charset="-122"/>
              <a:cs typeface="方正黑体简体" panose="02010601030101010101" charset="-122"/>
            </a:endParaRPr>
          </a:p>
        </p:txBody>
      </p:sp>
      <p:sp>
        <p:nvSpPr>
          <p:cNvPr id="1065" name="文本框 28"/>
          <p:cNvSpPr txBox="1"/>
          <p:nvPr/>
        </p:nvSpPr>
        <p:spPr>
          <a:xfrm>
            <a:off x="6551460" y="2796572"/>
            <a:ext cx="112810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将测试融入业务交付线，形成开发、测试、运维闭环 -</a:t>
            </a:r>
          </a:p>
        </p:txBody>
      </p:sp>
      <p:grpSp>
        <p:nvGrpSpPr>
          <p:cNvPr id="1111" name="组合 120"/>
          <p:cNvGrpSpPr/>
          <p:nvPr/>
        </p:nvGrpSpPr>
        <p:grpSpPr>
          <a:xfrm>
            <a:off x="10641831" y="4822827"/>
            <a:ext cx="12485616" cy="7146992"/>
            <a:chOff x="0" y="0"/>
            <a:chExt cx="12485614" cy="7146990"/>
          </a:xfrm>
        </p:grpSpPr>
        <p:sp>
          <p:nvSpPr>
            <p:cNvPr id="1066" name="形状"/>
            <p:cNvSpPr/>
            <p:nvPr/>
          </p:nvSpPr>
          <p:spPr>
            <a:xfrm>
              <a:off x="1694254" y="685530"/>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pic>
          <p:nvPicPr>
            <p:cNvPr id="1067" name="MeterSphere-紫色.png" descr="MeterSphere-紫色.png"/>
            <p:cNvPicPr>
              <a:picLocks noChangeAspect="1"/>
            </p:cNvPicPr>
            <p:nvPr/>
          </p:nvPicPr>
          <p:blipFill>
            <a:blip r:embed="rId1"/>
            <a:stretch>
              <a:fillRect/>
            </a:stretch>
          </p:blipFill>
          <p:spPr>
            <a:xfrm>
              <a:off x="3694930" y="3186391"/>
              <a:ext cx="5159288" cy="998431"/>
            </a:xfrm>
            <a:prstGeom prst="rect">
              <a:avLst/>
            </a:prstGeom>
            <a:ln w="12700" cap="flat">
              <a:noFill/>
              <a:miter lim="400000"/>
              <a:headEnd/>
              <a:tailEnd/>
            </a:ln>
            <a:effectLst/>
          </p:spPr>
        </p:pic>
        <p:sp>
          <p:nvSpPr>
            <p:cNvPr id="1068" name="矩形"/>
            <p:cNvSpPr/>
            <p:nvPr/>
          </p:nvSpPr>
          <p:spPr>
            <a:xfrm>
              <a:off x="1318039" y="651367"/>
              <a:ext cx="1474353" cy="1552903"/>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69" name="开发人员"/>
            <p:cNvSpPr txBox="1"/>
            <p:nvPr/>
          </p:nvSpPr>
          <p:spPr>
            <a:xfrm>
              <a:off x="1469429" y="1776787"/>
              <a:ext cx="1171575" cy="498474"/>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开发人员</a:t>
              </a:r>
            </a:p>
          </p:txBody>
        </p:sp>
        <p:sp>
          <p:nvSpPr>
            <p:cNvPr id="1070" name="缺陷管理"/>
            <p:cNvSpPr txBox="1"/>
            <p:nvPr/>
          </p:nvSpPr>
          <p:spPr>
            <a:xfrm>
              <a:off x="11131551" y="1302702"/>
              <a:ext cx="1171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5E5E5E"/>
                  </a:solidFill>
                </a:defRPr>
              </a:pPr>
              <a:r>
                <a:t>需求缺陷</a:t>
              </a:r>
            </a:p>
            <a:p>
              <a:pPr defTabSz="821690">
                <a:defRPr sz="2000" b="0">
                  <a:solidFill>
                    <a:srgbClr val="5E5E5E"/>
                  </a:solidFill>
                </a:defRPr>
              </a:pPr>
              <a:r>
                <a:t>管理</a:t>
              </a:r>
            </a:p>
          </p:txBody>
        </p:sp>
        <p:sp>
          <p:nvSpPr>
            <p:cNvPr id="1071" name="形状"/>
            <p:cNvSpPr/>
            <p:nvPr/>
          </p:nvSpPr>
          <p:spPr>
            <a:xfrm>
              <a:off x="10641725" y="3291347"/>
              <a:ext cx="721908" cy="1040360"/>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2" name="测试人员"/>
            <p:cNvSpPr txBox="1"/>
            <p:nvPr/>
          </p:nvSpPr>
          <p:spPr>
            <a:xfrm>
              <a:off x="10438814" y="4364615"/>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测试人员</a:t>
              </a:r>
            </a:p>
          </p:txBody>
        </p:sp>
        <p:sp>
          <p:nvSpPr>
            <p:cNvPr id="1073" name="形状"/>
            <p:cNvSpPr/>
            <p:nvPr/>
          </p:nvSpPr>
          <p:spPr>
            <a:xfrm>
              <a:off x="1463658" y="4537119"/>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4" name="矩形"/>
            <p:cNvSpPr/>
            <p:nvPr/>
          </p:nvSpPr>
          <p:spPr>
            <a:xfrm>
              <a:off x="1116044" y="4426844"/>
              <a:ext cx="1391165" cy="1680381"/>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75" name="运维人员"/>
            <p:cNvSpPr txBox="1"/>
            <p:nvPr/>
          </p:nvSpPr>
          <p:spPr>
            <a:xfrm>
              <a:off x="1238831" y="5628377"/>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运维人员</a:t>
              </a:r>
            </a:p>
          </p:txBody>
        </p:sp>
        <p:sp>
          <p:nvSpPr>
            <p:cNvPr id="1076" name="线条"/>
            <p:cNvSpPr/>
            <p:nvPr/>
          </p:nvSpPr>
          <p:spPr>
            <a:xfrm>
              <a:off x="9116016" y="3463730"/>
              <a:ext cx="1203744" cy="1"/>
            </a:xfrm>
            <a:prstGeom prst="line">
              <a:avLst/>
            </a:prstGeom>
            <a:noFill/>
            <a:ln w="25400" cap="flat">
              <a:solidFill>
                <a:srgbClr val="5E5E5E"/>
              </a:solidFill>
              <a:prstDash val="solid"/>
              <a:miter lim="400000"/>
              <a:head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1077" name="解决需求…"/>
            <p:cNvSpPr txBox="1"/>
            <p:nvPr/>
          </p:nvSpPr>
          <p:spPr>
            <a:xfrm>
              <a:off x="1019106" y="-1"/>
              <a:ext cx="866775" cy="650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解决需求</a:t>
              </a:r>
              <a:endParaRPr sz="1800"/>
            </a:p>
            <a:p>
              <a:pPr defTabSz="821690">
                <a:defRPr sz="1400" b="0">
                  <a:solidFill>
                    <a:srgbClr val="5E5E5E"/>
                  </a:solidFill>
                </a:defRPr>
              </a:pPr>
              <a:r>
                <a:t>修复缺陷</a:t>
              </a:r>
            </a:p>
          </p:txBody>
        </p:sp>
        <p:sp>
          <p:nvSpPr>
            <p:cNvPr id="1078" name="维护用例…"/>
            <p:cNvSpPr txBox="1"/>
            <p:nvPr/>
          </p:nvSpPr>
          <p:spPr>
            <a:xfrm>
              <a:off x="9398503" y="3526026"/>
              <a:ext cx="866775" cy="904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功能测试</a:t>
              </a:r>
            </a:p>
            <a:p>
              <a:pPr defTabSz="821690">
                <a:defRPr sz="1400" b="0">
                  <a:solidFill>
                    <a:srgbClr val="5E5E5E"/>
                  </a:solidFill>
                </a:defRPr>
              </a:pPr>
              <a:r>
                <a:t>接口测试</a:t>
              </a:r>
            </a:p>
            <a:p>
              <a:pPr defTabSz="821690">
                <a:defRPr sz="1400" b="0">
                  <a:solidFill>
                    <a:srgbClr val="5E5E5E"/>
                  </a:solidFill>
                </a:defRPr>
              </a:pPr>
              <a:r>
                <a:t>性能测试</a:t>
              </a:r>
            </a:p>
          </p:txBody>
        </p:sp>
        <p:sp>
          <p:nvSpPr>
            <p:cNvPr id="1079" name="① Jenkins 触发"/>
            <p:cNvSpPr txBox="1"/>
            <p:nvPr/>
          </p:nvSpPr>
          <p:spPr>
            <a:xfrm>
              <a:off x="2657939" y="679989"/>
              <a:ext cx="3867332" cy="784506"/>
            </a:xfrm>
            <a:prstGeom prst="rect">
              <a:avLst/>
            </a:prstGeom>
            <a:noFill/>
            <a:ln w="12700" cap="flat">
              <a:noFill/>
              <a:miter lim="400000"/>
            </a:ln>
            <a:effectLst/>
          </p:spPr>
          <p:txBody>
            <a:bodyPr wrap="square" lIns="71436" tIns="71436" rIns="71436" bIns="71436" numCol="1" anchor="ctr">
              <a:spAutoFit/>
            </a:bodyPr>
            <a:lstStyle/>
            <a:p>
              <a:pPr defTabSz="821690">
                <a:defRPr sz="1800">
                  <a:solidFill>
                    <a:srgbClr val="783887"/>
                  </a:solidFill>
                </a:defRPr>
              </a:pPr>
              <a:r>
                <a:t>① 流水线中调用 MeterSphere API</a:t>
              </a:r>
              <a:endParaRPr sz="3500"/>
            </a:p>
            <a:p>
              <a:pPr defTabSz="821690">
                <a:defRPr sz="1800">
                  <a:solidFill>
                    <a:srgbClr val="783887"/>
                  </a:solidFill>
                </a:defRPr>
              </a:pPr>
              <a:r>
                <a:t>或者 Jenkins 触发测试</a:t>
              </a:r>
            </a:p>
          </p:txBody>
        </p:sp>
        <p:sp>
          <p:nvSpPr>
            <p:cNvPr id="1080" name="② 自动化执行"/>
            <p:cNvSpPr txBox="1"/>
            <p:nvPr/>
          </p:nvSpPr>
          <p:spPr>
            <a:xfrm>
              <a:off x="6357937" y="4890878"/>
              <a:ext cx="2258187" cy="498475"/>
            </a:xfrm>
            <a:prstGeom prst="rect">
              <a:avLst/>
            </a:prstGeom>
            <a:noFill/>
            <a:ln w="12700" cap="flat">
              <a:noFill/>
              <a:miter lim="400000"/>
            </a:ln>
            <a:effectLst/>
          </p:spPr>
          <p:txBody>
            <a:bodyPr wrap="none" lIns="71436" tIns="71436" rIns="71436" bIns="71436" numCol="1" anchor="ctr">
              <a:spAutoFit/>
            </a:bodyPr>
            <a:lstStyle/>
            <a:p>
              <a:pPr defTabSz="821690">
                <a:defRPr sz="2000">
                  <a:solidFill>
                    <a:srgbClr val="783887"/>
                  </a:solidFill>
                </a:defRPr>
              </a:pPr>
              <a:r>
                <a:t>② 自动化执行测试</a:t>
              </a:r>
            </a:p>
          </p:txBody>
        </p:sp>
        <p:sp>
          <p:nvSpPr>
            <p:cNvPr id="1081" name="③ 执行结果推送"/>
            <p:cNvSpPr txBox="1"/>
            <p:nvPr/>
          </p:nvSpPr>
          <p:spPr>
            <a:xfrm>
              <a:off x="-1" y="3227545"/>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grpSp>
          <p:nvGrpSpPr>
            <p:cNvPr id="1084" name="成组"/>
            <p:cNvGrpSpPr/>
            <p:nvPr/>
          </p:nvGrpSpPr>
          <p:grpSpPr>
            <a:xfrm>
              <a:off x="4930928" y="5706502"/>
              <a:ext cx="1343657" cy="706032"/>
              <a:chOff x="0" y="0"/>
              <a:chExt cx="1343655" cy="706030"/>
            </a:xfrm>
          </p:grpSpPr>
          <p:sp>
            <p:nvSpPr>
              <p:cNvPr id="1082" name="齿轮"/>
              <p:cNvSpPr/>
              <p:nvPr/>
            </p:nvSpPr>
            <p:spPr>
              <a:xfrm>
                <a:off x="798812" y="-1"/>
                <a:ext cx="544844" cy="55972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3" name="云"/>
              <p:cNvSpPr/>
              <p:nvPr/>
            </p:nvSpPr>
            <p:spPr>
              <a:xfrm>
                <a:off x="-1" y="-1"/>
                <a:ext cx="1140601" cy="70603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5" name="开发和测试…"/>
            <p:cNvSpPr txBox="1"/>
            <p:nvPr/>
          </p:nvSpPr>
          <p:spPr>
            <a:xfrm>
              <a:off x="4820925" y="6584193"/>
              <a:ext cx="1425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开发和测试</a:t>
              </a:r>
            </a:p>
          </p:txBody>
        </p:sp>
        <p:grpSp>
          <p:nvGrpSpPr>
            <p:cNvPr id="1088" name="成组"/>
            <p:cNvGrpSpPr/>
            <p:nvPr/>
          </p:nvGrpSpPr>
          <p:grpSpPr>
            <a:xfrm>
              <a:off x="6478986" y="5681570"/>
              <a:ext cx="1343657" cy="706033"/>
              <a:chOff x="0" y="0"/>
              <a:chExt cx="1343655" cy="706031"/>
            </a:xfrm>
          </p:grpSpPr>
          <p:sp>
            <p:nvSpPr>
              <p:cNvPr id="1086" name="齿轮"/>
              <p:cNvSpPr/>
              <p:nvPr/>
            </p:nvSpPr>
            <p:spPr>
              <a:xfrm>
                <a:off x="798812" y="-1"/>
                <a:ext cx="544844" cy="55973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7" name="云"/>
              <p:cNvSpPr/>
              <p:nvPr/>
            </p:nvSpPr>
            <p:spPr>
              <a:xfrm>
                <a:off x="-1" y="0"/>
                <a:ext cx="1140601" cy="70603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9" name="Staging 和生产…"/>
            <p:cNvSpPr txBox="1"/>
            <p:nvPr/>
          </p:nvSpPr>
          <p:spPr>
            <a:xfrm>
              <a:off x="6478986" y="6584193"/>
              <a:ext cx="1454840" cy="498475"/>
            </a:xfrm>
            <a:prstGeom prst="rect">
              <a:avLst/>
            </a:prstGeom>
            <a:noFill/>
            <a:ln w="12700" cap="flat">
              <a:noFill/>
              <a:miter lim="400000"/>
            </a:ln>
            <a:effectLst/>
          </p:spPr>
          <p:txBody>
            <a:bodyPr wrap="square" lIns="71436" tIns="71436" rIns="71436" bIns="71436" numCol="1" anchor="ctr">
              <a:spAutoFit/>
            </a:bodyPr>
            <a:lstStyle>
              <a:lvl1pPr defTabSz="821690">
                <a:defRPr sz="2000" b="0">
                  <a:solidFill>
                    <a:srgbClr val="5E5E5E"/>
                  </a:solidFill>
                </a:defRPr>
              </a:lvl1pPr>
            </a:lstStyle>
            <a:p>
              <a:r>
                <a:t>生产环境</a:t>
              </a:r>
            </a:p>
          </p:txBody>
        </p:sp>
        <p:sp>
          <p:nvSpPr>
            <p:cNvPr id="1090" name="矩形"/>
            <p:cNvSpPr/>
            <p:nvPr/>
          </p:nvSpPr>
          <p:spPr>
            <a:xfrm>
              <a:off x="3477492" y="2852842"/>
              <a:ext cx="5638525" cy="1665528"/>
            </a:xfrm>
            <a:prstGeom prst="rect">
              <a:avLst/>
            </a:prstGeom>
            <a:noFill/>
            <a:ln w="101600" cap="flat">
              <a:solidFill>
                <a:srgbClr val="5E5E5E"/>
              </a:solidFill>
              <a:prstDash val="sysDot"/>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1" name="矩形"/>
            <p:cNvSpPr/>
            <p:nvPr/>
          </p:nvSpPr>
          <p:spPr>
            <a:xfrm>
              <a:off x="10345271" y="3203687"/>
              <a:ext cx="1324089" cy="1665516"/>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2" name="矩形"/>
            <p:cNvSpPr/>
            <p:nvPr/>
          </p:nvSpPr>
          <p:spPr>
            <a:xfrm>
              <a:off x="9676440" y="638646"/>
              <a:ext cx="2809175" cy="2318174"/>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3" name="矩形"/>
            <p:cNvSpPr/>
            <p:nvPr/>
          </p:nvSpPr>
          <p:spPr>
            <a:xfrm>
              <a:off x="4620061" y="5481463"/>
              <a:ext cx="3353386" cy="1665528"/>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4" name="直接箭头连接符 145"/>
            <p:cNvSpPr/>
            <p:nvPr/>
          </p:nvSpPr>
          <p:spPr>
            <a:xfrm>
              <a:off x="6296754" y="4518369"/>
              <a:ext cx="1" cy="9630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1098" name="组合 146"/>
            <p:cNvGrpSpPr/>
            <p:nvPr/>
          </p:nvGrpSpPr>
          <p:grpSpPr>
            <a:xfrm>
              <a:off x="9768778" y="800876"/>
              <a:ext cx="1344852" cy="2031692"/>
              <a:chOff x="0" y="0"/>
              <a:chExt cx="1344851" cy="2031690"/>
            </a:xfrm>
          </p:grpSpPr>
          <p:pic>
            <p:nvPicPr>
              <p:cNvPr id="1095" name="图片 159" descr="图片 159"/>
              <p:cNvPicPr>
                <a:picLocks noChangeAspect="1"/>
              </p:cNvPicPr>
              <p:nvPr/>
            </p:nvPicPr>
            <p:blipFill>
              <a:blip r:embed="rId2"/>
              <a:stretch>
                <a:fillRect/>
              </a:stretch>
            </p:blipFill>
            <p:spPr>
              <a:xfrm>
                <a:off x="112825" y="-1"/>
                <a:ext cx="1101721" cy="585722"/>
              </a:xfrm>
              <a:prstGeom prst="rect">
                <a:avLst/>
              </a:prstGeom>
              <a:ln w="12700" cap="flat">
                <a:noFill/>
                <a:miter lim="400000"/>
                <a:headEnd/>
                <a:tailEnd/>
              </a:ln>
              <a:effectLst/>
            </p:spPr>
          </p:pic>
          <p:pic>
            <p:nvPicPr>
              <p:cNvPr id="1096" name="Picture 2" descr="Picture 2"/>
              <p:cNvPicPr>
                <a:picLocks noChangeAspect="1"/>
              </p:cNvPicPr>
              <p:nvPr/>
            </p:nvPicPr>
            <p:blipFill>
              <a:blip r:embed="rId3"/>
              <a:stretch>
                <a:fillRect/>
              </a:stretch>
            </p:blipFill>
            <p:spPr>
              <a:xfrm>
                <a:off x="112375" y="690315"/>
                <a:ext cx="1148803" cy="612669"/>
              </a:xfrm>
              <a:prstGeom prst="rect">
                <a:avLst/>
              </a:prstGeom>
              <a:ln w="12700" cap="flat">
                <a:noFill/>
                <a:miter lim="400000"/>
                <a:headEnd/>
                <a:tailEnd/>
              </a:ln>
              <a:effectLst/>
            </p:spPr>
          </p:pic>
          <p:pic>
            <p:nvPicPr>
              <p:cNvPr id="1097" name="图片 161" descr="图片 161"/>
              <p:cNvPicPr>
                <a:picLocks noChangeAspect="1"/>
              </p:cNvPicPr>
              <p:nvPr/>
            </p:nvPicPr>
            <p:blipFill>
              <a:blip r:embed="rId4"/>
              <a:srcRect t="13021" r="7404" b="9800"/>
              <a:stretch>
                <a:fillRect/>
              </a:stretch>
            </p:blipFill>
            <p:spPr>
              <a:xfrm>
                <a:off x="0" y="1373771"/>
                <a:ext cx="1344852" cy="657920"/>
              </a:xfrm>
              <a:prstGeom prst="rect">
                <a:avLst/>
              </a:prstGeom>
              <a:ln w="12700" cap="flat">
                <a:noFill/>
                <a:miter lim="400000"/>
                <a:headEnd/>
                <a:tailEnd/>
              </a:ln>
              <a:effectLst/>
            </p:spPr>
          </p:pic>
        </p:grpSp>
        <p:sp>
          <p:nvSpPr>
            <p:cNvPr id="1099" name="连接符: 肘形 147"/>
            <p:cNvSpPr/>
            <p:nvPr/>
          </p:nvSpPr>
          <p:spPr>
            <a:xfrm flipH="1">
              <a:off x="6071529" y="1106431"/>
              <a:ext cx="3604913" cy="172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98" y="0"/>
                  </a:lnTo>
                  <a:lnTo>
                    <a:pt x="21498"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0" name="维护用例…"/>
            <p:cNvSpPr txBox="1"/>
            <p:nvPr/>
          </p:nvSpPr>
          <p:spPr>
            <a:xfrm>
              <a:off x="7593978" y="708535"/>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需求同步</a:t>
              </a:r>
            </a:p>
          </p:txBody>
        </p:sp>
        <p:sp>
          <p:nvSpPr>
            <p:cNvPr id="1101" name="连接符: 肘形 149"/>
            <p:cNvSpPr/>
            <p:nvPr/>
          </p:nvSpPr>
          <p:spPr>
            <a:xfrm rot="10800000" flipH="1">
              <a:off x="7022171" y="1797734"/>
              <a:ext cx="2654270" cy="10551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 y="0"/>
                  </a:lnTo>
                  <a:lnTo>
                    <a:pt x="285"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2" name="维护用例…"/>
            <p:cNvSpPr txBox="1"/>
            <p:nvPr/>
          </p:nvSpPr>
          <p:spPr>
            <a:xfrm>
              <a:off x="7593978" y="1772464"/>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缺陷推送</a:t>
              </a:r>
            </a:p>
          </p:txBody>
        </p:sp>
        <p:sp>
          <p:nvSpPr>
            <p:cNvPr id="1103" name="连接符: 肘形 151"/>
            <p:cNvSpPr/>
            <p:nvPr/>
          </p:nvSpPr>
          <p:spPr>
            <a:xfrm rot="5400000">
              <a:off x="6472079" y="-3957581"/>
              <a:ext cx="192086" cy="9025812"/>
            </a:xfrm>
            <a:custGeom>
              <a:avLst/>
              <a:gdLst/>
              <a:ahLst/>
              <a:cxnLst>
                <a:cxn ang="0">
                  <a:pos x="wd2" y="hd2"/>
                </a:cxn>
                <a:cxn ang="5400000">
                  <a:pos x="wd2" y="hd2"/>
                </a:cxn>
                <a:cxn ang="10800000">
                  <a:pos x="wd2" y="hd2"/>
                </a:cxn>
                <a:cxn ang="16200000">
                  <a:pos x="wd2" y="hd2"/>
                </a:cxn>
              </a:cxnLst>
              <a:rect l="0" t="0" r="r" b="b"/>
              <a:pathLst>
                <a:path w="21600" h="21600" extrusionOk="0">
                  <a:moveTo>
                    <a:pt x="20170"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4" name="维护用例…"/>
            <p:cNvSpPr txBox="1"/>
            <p:nvPr/>
          </p:nvSpPr>
          <p:spPr>
            <a:xfrm>
              <a:off x="2529972" y="2743999"/>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接口维护</a:t>
              </a:r>
            </a:p>
          </p:txBody>
        </p:sp>
        <p:sp>
          <p:nvSpPr>
            <p:cNvPr id="1105" name="连接符: 肘形 153"/>
            <p:cNvSpPr/>
            <p:nvPr/>
          </p:nvSpPr>
          <p:spPr>
            <a:xfrm>
              <a:off x="2792392" y="1427818"/>
              <a:ext cx="2504008" cy="14250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52" y="0"/>
                  </a:lnTo>
                  <a:lnTo>
                    <a:pt x="21552"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6" name="连接符: 肘形 154"/>
            <p:cNvSpPr/>
            <p:nvPr/>
          </p:nvSpPr>
          <p:spPr>
            <a:xfrm rot="5400000" flipH="1">
              <a:off x="1887063" y="2417621"/>
              <a:ext cx="1758585" cy="1422276"/>
            </a:xfrm>
            <a:custGeom>
              <a:avLst/>
              <a:gdLst/>
              <a:ahLst/>
              <a:cxnLst>
                <a:cxn ang="0">
                  <a:pos x="wd2" y="hd2"/>
                </a:cxn>
                <a:cxn ang="5400000">
                  <a:pos x="wd2" y="hd2"/>
                </a:cxn>
                <a:cxn ang="10800000">
                  <a:pos x="wd2" y="hd2"/>
                </a:cxn>
                <a:cxn ang="16200000">
                  <a:pos x="wd2" y="hd2"/>
                </a:cxn>
              </a:cxnLst>
              <a:rect l="0" t="0" r="r" b="b"/>
              <a:pathLst>
                <a:path w="21600" h="21600" extrusionOk="0">
                  <a:moveTo>
                    <a:pt x="517"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7" name="连接符: 肘形 155"/>
            <p:cNvSpPr/>
            <p:nvPr/>
          </p:nvSpPr>
          <p:spPr>
            <a:xfrm>
              <a:off x="8722048" y="4537147"/>
              <a:ext cx="2285269" cy="511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57" y="0"/>
                  </a:lnTo>
                  <a:lnTo>
                    <a:pt x="1457" y="21600"/>
                  </a:lnTo>
                  <a:lnTo>
                    <a:pt x="21600" y="21600"/>
                  </a:lnTo>
                  <a:lnTo>
                    <a:pt x="21600" y="14024"/>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8" name="③ 执行结果推送"/>
            <p:cNvSpPr txBox="1"/>
            <p:nvPr/>
          </p:nvSpPr>
          <p:spPr>
            <a:xfrm>
              <a:off x="9639640" y="5169157"/>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sp>
          <p:nvSpPr>
            <p:cNvPr id="1109" name="连接符: 肘形 157"/>
            <p:cNvSpPr/>
            <p:nvPr/>
          </p:nvSpPr>
          <p:spPr>
            <a:xfrm rot="16200000" flipH="1">
              <a:off x="2284290" y="2492405"/>
              <a:ext cx="1464492" cy="92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10" name="直接箭头连接符 158"/>
            <p:cNvSpPr/>
            <p:nvPr/>
          </p:nvSpPr>
          <p:spPr>
            <a:xfrm>
              <a:off x="2055215" y="3997853"/>
              <a:ext cx="1" cy="42899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pic>
        <p:nvPicPr>
          <p:cNvPr id="1112" name="图片 51" descr="图片 51"/>
          <p:cNvPicPr>
            <a:picLocks noChangeAspect="1"/>
          </p:cNvPicPr>
          <p:nvPr/>
        </p:nvPicPr>
        <p:blipFill>
          <a:blip r:embed="rId5"/>
          <a:stretch>
            <a:fillRect/>
          </a:stretch>
        </p:blipFill>
        <p:spPr>
          <a:xfrm>
            <a:off x="1072741" y="7841326"/>
            <a:ext cx="5780490" cy="5481144"/>
          </a:xfrm>
          <a:prstGeom prst="rect">
            <a:avLst/>
          </a:prstGeom>
          <a:ln>
            <a:solidFill>
              <a:srgbClr val="000000"/>
            </a:solidFill>
          </a:ln>
        </p:spPr>
      </p:pic>
      <p:pic>
        <p:nvPicPr>
          <p:cNvPr id="1113" name="图片 52" descr="图片 52"/>
          <p:cNvPicPr>
            <a:picLocks noChangeAspect="1"/>
          </p:cNvPicPr>
          <p:nvPr/>
        </p:nvPicPr>
        <p:blipFill>
          <a:blip r:embed="rId6"/>
          <a:stretch>
            <a:fillRect/>
          </a:stretch>
        </p:blipFill>
        <p:spPr>
          <a:xfrm>
            <a:off x="1072741" y="3579209"/>
            <a:ext cx="5780490" cy="4147707"/>
          </a:xfrm>
          <a:prstGeom prst="rect">
            <a:avLst/>
          </a:prstGeom>
          <a:ln>
            <a:solidFill>
              <a:srgbClr val="000000"/>
            </a:solidFill>
          </a:ln>
        </p:spPr>
      </p:pic>
      <p:sp>
        <p:nvSpPr>
          <p:cNvPr id="1114" name="矩形 53"/>
          <p:cNvSpPr/>
          <p:nvPr/>
        </p:nvSpPr>
        <p:spPr>
          <a:xfrm>
            <a:off x="10433179" y="4647580"/>
            <a:ext cx="12873318" cy="7497485"/>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115" name="文本框 54"/>
          <p:cNvSpPr txBox="1"/>
          <p:nvPr/>
        </p:nvSpPr>
        <p:spPr>
          <a:xfrm>
            <a:off x="6898949" y="5668745"/>
            <a:ext cx="2024232" cy="510541"/>
          </a:xfrm>
          <a:prstGeom prst="rect">
            <a:avLst/>
          </a:prstGeom>
          <a:ln w="12700">
            <a:miter lim="400000"/>
          </a:ln>
        </p:spPr>
        <p:txBody>
          <a:bodyPr lIns="45719" rIns="45719">
            <a:spAutoFit/>
          </a:bodyPr>
          <a:lstStyle/>
          <a:p>
            <a:pPr defTabSz="821690">
              <a:defRPr sz="2400" b="0"/>
            </a:pPr>
            <a:r>
              <a:t>API 接口说明</a:t>
            </a:r>
          </a:p>
        </p:txBody>
      </p:sp>
      <p:sp>
        <p:nvSpPr>
          <p:cNvPr id="1116" name="文本框 55"/>
          <p:cNvSpPr txBox="1"/>
          <p:nvPr/>
        </p:nvSpPr>
        <p:spPr>
          <a:xfrm>
            <a:off x="6898949" y="10581898"/>
            <a:ext cx="2972260" cy="510541"/>
          </a:xfrm>
          <a:prstGeom prst="rect">
            <a:avLst/>
          </a:prstGeom>
          <a:ln w="12700">
            <a:miter lim="400000"/>
          </a:ln>
        </p:spPr>
        <p:txBody>
          <a:bodyPr lIns="45719" rIns="45719">
            <a:spAutoFit/>
          </a:bodyPr>
          <a:lstStyle/>
          <a:p>
            <a:pPr algn="l" defTabSz="821690">
              <a:defRPr sz="2400" b="0"/>
            </a:pPr>
            <a:r>
              <a:t>Pipeline 语法支持</a:t>
            </a:r>
          </a:p>
        </p:txBody>
      </p:sp>
      <p:sp>
        <p:nvSpPr>
          <p:cNvPr id="1117" name="文本框 56"/>
          <p:cNvSpPr txBox="1"/>
          <p:nvPr/>
        </p:nvSpPr>
        <p:spPr>
          <a:xfrm>
            <a:off x="16113140" y="4185915"/>
            <a:ext cx="2713757" cy="510541"/>
          </a:xfrm>
          <a:prstGeom prst="rect">
            <a:avLst/>
          </a:prstGeom>
          <a:ln w="12700">
            <a:miter lim="400000"/>
          </a:ln>
        </p:spPr>
        <p:txBody>
          <a:bodyPr lIns="45719" rIns="45719">
            <a:spAutoFit/>
          </a:bodyPr>
          <a:lstStyle/>
          <a:p>
            <a:pPr defTabSz="821690">
              <a:defRPr sz="2400" b="0"/>
            </a:pPr>
            <a:r>
              <a:t>嵌入DevOps场景</a:t>
            </a: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2" name="测试跟踪"/>
          <p:cNvSpPr txBox="1"/>
          <p:nvPr/>
        </p:nvSpPr>
        <p:spPr>
          <a:xfrm>
            <a:off x="0" y="24574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cs typeface="方正黑体简体" panose="02010601030101010101" charset="-122"/>
                <a:sym typeface="+mn-ea"/>
              </a:rPr>
              <a:t>融入 </a:t>
            </a:r>
            <a:r>
              <a:rPr sz="5400">
                <a:latin typeface="Times New Roman Bold" panose="02020603050405020304" charset="0"/>
                <a:ea typeface="方正黑体简体" panose="02010601030101010101" charset="-122"/>
                <a:cs typeface="Times New Roman Bold" panose="02020603050405020304" charset="0"/>
                <a:sym typeface="+mn-ea"/>
              </a:rPr>
              <a:t>DevOps</a:t>
            </a:r>
            <a:endParaRPr sz="5400">
              <a:latin typeface="Times New Roman Bold" panose="02020603050405020304" charset="0"/>
              <a:ea typeface="方正黑体简体" panose="02010601030101010101" charset="-122"/>
              <a:cs typeface="Times New Roman Bold" panose="02020603050405020304"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104900"/>
            <a:chOff x="10356" y="5112"/>
            <a:chExt cx="22983" cy="1740"/>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sym typeface="+mn-ea"/>
                </a:rPr>
                <a:t>高校</a:t>
              </a:r>
              <a:r>
                <a:rPr lang="zh-CN" altLang="en-US" b="1">
                  <a:latin typeface="Trebuchet MS Bold" panose="020B0603020202020204" charset="0"/>
                  <a:sym typeface="+mn-ea"/>
                </a:rPr>
                <a:t>合作</a:t>
              </a:r>
              <a:r>
                <a:rPr lang="zh-CN" b="1">
                  <a:latin typeface="Trebuchet MS Bold" panose="020B0603020202020204" charset="0"/>
                  <a:sym typeface="+mn-ea"/>
                </a:rPr>
                <a:t>计划</a:t>
              </a:r>
              <a:endParaRPr lang="zh-CN" b="1">
                <a:latin typeface="Trebuchet MS Bold" panose="020B0603020202020204" charset="0"/>
                <a:sym typeface="+mn-ea"/>
              </a:endParaRPr>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sym typeface="+mn-ea"/>
                </a:rPr>
                <a:t>实验课程建设方案</a:t>
              </a:r>
              <a:endParaRPr lang="zh-CN" sz="5400">
                <a:sym typeface="+mn-ea"/>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p:cNvSpPr/>
          <p:nvPr/>
        </p:nvSpPr>
        <p:spPr>
          <a:xfrm>
            <a:off x="-21273" y="-19202"/>
            <a:ext cx="280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latin typeface="方正黑体简体" panose="02010601030101010101" charset="-122"/>
                <a:ea typeface="方正黑体简体" panose="02010601030101010101" charset="-122"/>
                <a:sym typeface="+mn-ea"/>
              </a:rPr>
              <a:t>写在前面</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grpSp>
        <p:nvGrpSpPr>
          <p:cNvPr id="19" name="组合 18" descr="7b0a202020202274657874626f78223a20227b5c2263617465676f72795f69645c223a31303639372c5c2269645c223a32303334343937327d220a7d0a"/>
          <p:cNvGrpSpPr/>
          <p:nvPr/>
        </p:nvGrpSpPr>
        <p:grpSpPr>
          <a:xfrm>
            <a:off x="3823653" y="3317875"/>
            <a:ext cx="16736695" cy="8244840"/>
            <a:chOff x="5591" y="3930"/>
            <a:chExt cx="7647" cy="3426"/>
          </a:xfrm>
        </p:grpSpPr>
        <p:sp>
          <p:nvSpPr>
            <p:cNvPr id="57" name="文本框 7"/>
            <p:cNvSpPr txBox="1"/>
            <p:nvPr/>
          </p:nvSpPr>
          <p:spPr>
            <a:xfrm>
              <a:off x="6637" y="4526"/>
              <a:ext cx="5626" cy="2143"/>
            </a:xfrm>
            <a:prstGeom prst="rect">
              <a:avLst/>
            </a:prstGeom>
            <a:noFill/>
          </p:spPr>
          <p:txBody>
            <a:bodyPr wrap="square" rtlCol="0" anchor="ctr" upright="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143000" algn="l" rtl="0" fontAlgn="t">
                <a:lnSpc>
                  <a:spcPct val="150000"/>
                </a:lnSpc>
                <a:extLst>
                  <a:ext uri="{35155182-B16C-46BC-9424-99874614C6A1}">
                    <wpsdc:indentchars xmlns:wpsdc="http://www.wps.cn/officeDocument/2017/drawingmlCustomData" val="200" checksum="2647880237"/>
                  </a:ext>
                </a:extLst>
              </a:pPr>
              <a:r>
                <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rPr>
                <a:t>高校合作计划是 MeterSphere 开源社区为全国高校提供的软件测试教学实践项目。该计划旨在提升高校老师的软件测试教学成效，帮助学生掌握企业软件测试必要技能。</a:t>
              </a:r>
              <a:endPar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endParaRPr>
            </a:p>
          </p:txBody>
        </p:sp>
        <p:grpSp>
          <p:nvGrpSpPr>
            <p:cNvPr id="20" name="组合 19"/>
            <p:cNvGrpSpPr/>
            <p:nvPr/>
          </p:nvGrpSpPr>
          <p:grpSpPr>
            <a:xfrm>
              <a:off x="5591" y="3930"/>
              <a:ext cx="7647" cy="3426"/>
              <a:chOff x="5700" y="3908"/>
              <a:chExt cx="7341" cy="3426"/>
            </a:xfrm>
          </p:grpSpPr>
          <p:sp>
            <p:nvSpPr>
              <p:cNvPr id="29" name="任意多边形: 形状 284"/>
              <p:cNvSpPr/>
              <p:nvPr/>
            </p:nvSpPr>
            <p:spPr>
              <a:xfrm>
                <a:off x="6175" y="3922"/>
                <a:ext cx="6740" cy="3210"/>
              </a:xfrm>
              <a:custGeom>
                <a:avLst/>
                <a:gdLst>
                  <a:gd name="connsiteX0" fmla="*/ 0 w 5975901"/>
                  <a:gd name="connsiteY0" fmla="*/ 0 h 3371021"/>
                  <a:gd name="connsiteX1" fmla="*/ 5975902 w 5975901"/>
                  <a:gd name="connsiteY1" fmla="*/ 0 h 3371021"/>
                  <a:gd name="connsiteX2" fmla="*/ 5975902 w 5975901"/>
                  <a:gd name="connsiteY2" fmla="*/ 3371022 h 3371021"/>
                  <a:gd name="connsiteX3" fmla="*/ 0 w 5975901"/>
                  <a:gd name="connsiteY3" fmla="*/ 3371022 h 3371021"/>
                </a:gdLst>
                <a:ahLst/>
                <a:cxnLst>
                  <a:cxn ang="0">
                    <a:pos x="connsiteX0" y="connsiteY0"/>
                  </a:cxn>
                  <a:cxn ang="0">
                    <a:pos x="connsiteX1" y="connsiteY1"/>
                  </a:cxn>
                  <a:cxn ang="0">
                    <a:pos x="connsiteX2" y="connsiteY2"/>
                  </a:cxn>
                  <a:cxn ang="0">
                    <a:pos x="connsiteX3" y="connsiteY3"/>
                  </a:cxn>
                </a:cxnLst>
                <a:rect l="l" t="t" r="r" b="b"/>
                <a:pathLst>
                  <a:path w="5975901" h="3371021">
                    <a:moveTo>
                      <a:pt x="0" y="0"/>
                    </a:moveTo>
                    <a:lnTo>
                      <a:pt x="5975902" y="0"/>
                    </a:lnTo>
                    <a:lnTo>
                      <a:pt x="5975902" y="3371022"/>
                    </a:lnTo>
                    <a:lnTo>
                      <a:pt x="0" y="3371022"/>
                    </a:lnTo>
                    <a:close/>
                  </a:path>
                </a:pathLst>
              </a:custGeom>
              <a:noFill/>
              <a:ln w="9525" cap="flat">
                <a:no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85"/>
              <p:cNvSpPr/>
              <p:nvPr/>
            </p:nvSpPr>
            <p:spPr>
              <a:xfrm>
                <a:off x="9615" y="7216"/>
                <a:ext cx="112" cy="118"/>
              </a:xfrm>
              <a:custGeom>
                <a:avLst/>
                <a:gdLst>
                  <a:gd name="connsiteX0" fmla="*/ 122582 w 122582"/>
                  <a:gd name="connsiteY0" fmla="*/ 61291 h 122582"/>
                  <a:gd name="connsiteX1" fmla="*/ 61291 w 122582"/>
                  <a:gd name="connsiteY1" fmla="*/ 122582 h 122582"/>
                  <a:gd name="connsiteX2" fmla="*/ 0 w 122582"/>
                  <a:gd name="connsiteY2" fmla="*/ 61291 h 122582"/>
                  <a:gd name="connsiteX3" fmla="*/ 61291 w 122582"/>
                  <a:gd name="connsiteY3" fmla="*/ 0 h 122582"/>
                  <a:gd name="connsiteX4" fmla="*/ 122582 w 122582"/>
                  <a:gd name="connsiteY4" fmla="*/ 61291 h 122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2" h="122582">
                    <a:moveTo>
                      <a:pt x="122582" y="61291"/>
                    </a:moveTo>
                    <a:cubicBezTo>
                      <a:pt x="122582" y="95141"/>
                      <a:pt x="95142" y="122582"/>
                      <a:pt x="61291" y="122582"/>
                    </a:cubicBezTo>
                    <a:cubicBezTo>
                      <a:pt x="27441" y="122582"/>
                      <a:pt x="0" y="95141"/>
                      <a:pt x="0" y="61291"/>
                    </a:cubicBezTo>
                    <a:cubicBezTo>
                      <a:pt x="0" y="27441"/>
                      <a:pt x="27441" y="0"/>
                      <a:pt x="61291" y="0"/>
                    </a:cubicBezTo>
                    <a:cubicBezTo>
                      <a:pt x="95142" y="0"/>
                      <a:pt x="122582" y="27441"/>
                      <a:pt x="122582" y="61291"/>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 name="组合 20"/>
              <p:cNvGrpSpPr/>
              <p:nvPr/>
            </p:nvGrpSpPr>
            <p:grpSpPr>
              <a:xfrm>
                <a:off x="5700" y="3908"/>
                <a:ext cx="1072" cy="3297"/>
                <a:chOff x="5218" y="3908"/>
                <a:chExt cx="1763" cy="3297"/>
              </a:xfrm>
            </p:grpSpPr>
            <p:sp>
              <p:nvSpPr>
                <p:cNvPr id="44"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5" name="直接连接符 54"/>
              <p:cNvCxnSpPr/>
              <p:nvPr/>
            </p:nvCxnSpPr>
            <p:spPr>
              <a:xfrm>
                <a:off x="6951" y="3938"/>
                <a:ext cx="5091" cy="0"/>
              </a:xfrm>
              <a:prstGeom prst="line">
                <a:avLst/>
              </a:prstGeom>
              <a:ln w="19050">
                <a:gradFill>
                  <a:gsLst>
                    <a:gs pos="100000">
                      <a:srgbClr val="6264F8"/>
                    </a:gs>
                    <a:gs pos="49000">
                      <a:srgbClr val="B584EC"/>
                    </a:gs>
                    <a:gs pos="0">
                      <a:srgbClr val="EE9AE5"/>
                    </a:gs>
                  </a:gsLst>
                  <a:lin ang="1488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95" y="7195"/>
                <a:ext cx="5142" cy="0"/>
              </a:xfrm>
              <a:prstGeom prst="line">
                <a:avLst/>
              </a:prstGeom>
              <a:ln w="19050">
                <a:gradFill>
                  <a:gsLst>
                    <a:gs pos="100000">
                      <a:srgbClr val="6264F8"/>
                    </a:gs>
                    <a:gs pos="49000">
                      <a:srgbClr val="B584EC"/>
                    </a:gs>
                    <a:gs pos="0">
                      <a:srgbClr val="EE9AE5"/>
                    </a:gs>
                  </a:gsLst>
                  <a:lin ang="1122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flipH="1" flipV="1">
                <a:off x="11969" y="3908"/>
                <a:ext cx="1072" cy="3297"/>
                <a:chOff x="5218" y="3908"/>
                <a:chExt cx="1763" cy="3297"/>
              </a:xfrm>
            </p:grpSpPr>
            <p:sp>
              <p:nvSpPr>
                <p:cNvPr id="23"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8836660" y="943473"/>
            <a:ext cx="67106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高校合作计划说明</a:t>
            </a:r>
            <a:endParaRPr dirty="0">
              <a:latin typeface="方正黑体简体" panose="02010601030101010101" charset="-122"/>
              <a:ea typeface="方正黑体简体" panose="02010601030101010101" charset="-122"/>
            </a:endParaRPr>
          </a:p>
        </p:txBody>
      </p:sp>
      <p:sp>
        <p:nvSpPr>
          <p:cNvPr id="10" name="持续测试是持续交付发展的必然需求"/>
          <p:cNvSpPr txBox="1"/>
          <p:nvPr/>
        </p:nvSpPr>
        <p:spPr>
          <a:xfrm>
            <a:off x="10010658" y="7288783"/>
            <a:ext cx="184731" cy="1169549"/>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endParaRPr lang="en-US" altLang="zh-CN" dirty="0">
              <a:solidFill>
                <a:schemeClr val="tx1"/>
              </a:solidFill>
            </a:endParaRPr>
          </a:p>
        </p:txBody>
      </p:sp>
      <p:sp>
        <p:nvSpPr>
          <p:cNvPr id="5" name="圆角矩形 4"/>
          <p:cNvSpPr/>
          <p:nvPr/>
        </p:nvSpPr>
        <p:spPr>
          <a:xfrm>
            <a:off x="1653378" y="2752032"/>
            <a:ext cx="12977022" cy="9540000"/>
          </a:xfrm>
          <a:prstGeom prst="roundRect">
            <a:avLst>
              <a:gd name="adj" fmla="val 4219"/>
            </a:avLst>
          </a:prstGeom>
          <a:solidFill>
            <a:srgbClr val="78388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6" name="iśḻíḑê"/>
          <p:cNvSpPr txBox="1"/>
          <p:nvPr/>
        </p:nvSpPr>
        <p:spPr>
          <a:xfrm>
            <a:off x="8954924" y="11046765"/>
            <a:ext cx="4799389" cy="575154"/>
          </a:xfrm>
          <a:prstGeom prst="rect">
            <a:avLst/>
          </a:prstGeom>
          <a:ln w="12700">
            <a:miter lim="400000"/>
          </a:ln>
        </p:spPr>
        <p:txBody>
          <a:bodyPr wrap="none" lIns="71436" tIns="71436" rIns="71436" bIns="71436" anchor="ctr">
            <a:spAutoFit/>
          </a:bodyPr>
          <a:lstStyle/>
          <a:p>
            <a:pPr defTabSz="821690">
              <a:spcBef>
                <a:spcPts val="5900"/>
              </a:spcBef>
              <a:defRPr sz="3600" b="0">
                <a:solidFill>
                  <a:srgbClr val="5E5E5E"/>
                </a:solidFill>
                <a:latin typeface="Apple Braille" panose="05000000000000000000"/>
                <a:ea typeface="Apple Braille" panose="05000000000000000000"/>
                <a:cs typeface="Apple Braille" panose="05000000000000000000"/>
                <a:sym typeface="Apple Braille" panose="05000000000000000000"/>
              </a:defRPr>
            </a:pPr>
            <a:r>
              <a:rPr lang="en-US" altLang="zh-CN" sz="2800" dirty="0">
                <a:solidFill>
                  <a:schemeClr val="bg1"/>
                </a:solidFill>
                <a:latin typeface="微软雅黑" charset="-122"/>
                <a:ea typeface="微软雅黑" charset="-122"/>
                <a:sym typeface="微软雅黑" charset="-122"/>
              </a:rPr>
              <a:t>——</a:t>
            </a:r>
            <a:r>
              <a:rPr lang="zh-CN" altLang="en-US" sz="2800" dirty="0">
                <a:solidFill>
                  <a:schemeClr val="bg1"/>
                </a:solidFill>
                <a:latin typeface="微软雅黑" charset="-122"/>
                <a:ea typeface="微软雅黑" charset="-122"/>
                <a:sym typeface="微软雅黑" charset="-122"/>
              </a:rPr>
              <a:t> </a:t>
            </a:r>
            <a:r>
              <a:rPr lang="en-US" altLang="zh-CN" sz="2800" dirty="0" err="1">
                <a:solidFill>
                  <a:schemeClr val="bg1"/>
                </a:solidFill>
                <a:latin typeface="微软雅黑" charset="-122"/>
                <a:ea typeface="微软雅黑" charset="-122"/>
                <a:sym typeface="微软雅黑" charset="-122"/>
              </a:rPr>
              <a:t>MeterSphere</a:t>
            </a:r>
            <a:r>
              <a:rPr lang="zh-CN" altLang="en-US" sz="2800" dirty="0">
                <a:solidFill>
                  <a:schemeClr val="bg1"/>
                </a:solidFill>
                <a:latin typeface="微软雅黑" charset="-122"/>
                <a:ea typeface="微软雅黑" charset="-122"/>
                <a:sym typeface="微软雅黑" charset="-122"/>
              </a:rPr>
              <a:t> 开源社区</a:t>
            </a:r>
            <a:endParaRPr sz="2800" dirty="0">
              <a:solidFill>
                <a:schemeClr val="bg1"/>
              </a:solidFill>
              <a:latin typeface="微软雅黑" charset="-122"/>
              <a:ea typeface="微软雅黑" charset="-122"/>
              <a:sym typeface="微软雅黑" charset="-122"/>
            </a:endParaRPr>
          </a:p>
        </p:txBody>
      </p:sp>
      <p:sp>
        <p:nvSpPr>
          <p:cNvPr id="7" name="文本占位符 1"/>
          <p:cNvSpPr txBox="1"/>
          <p:nvPr/>
        </p:nvSpPr>
        <p:spPr>
          <a:xfrm>
            <a:off x="2528434" y="3152273"/>
            <a:ext cx="12101966" cy="806940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a:lstStyle>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软件测试实验指导手册</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软件测试实验教学</a:t>
            </a:r>
            <a:r>
              <a:rPr lang="en-US" altLang="zh-CN" sz="3200" b="1" dirty="0">
                <a:solidFill>
                  <a:schemeClr val="bg1"/>
                </a:solidFill>
                <a:latin typeface="微软雅黑" charset="-122"/>
                <a:ea typeface="微软雅黑" charset="-122"/>
                <a:sym typeface="微软雅黑" charset="-122"/>
              </a:rPr>
              <a:t>PPT》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免费环境；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《Halo</a:t>
            </a:r>
            <a:r>
              <a:rPr lang="zh-CN" altLang="en-US" sz="3200" b="1" dirty="0">
                <a:solidFill>
                  <a:schemeClr val="bg1"/>
                </a:solidFill>
                <a:latin typeface="微软雅黑" charset="-122"/>
                <a:ea typeface="微软雅黑" charset="-122"/>
                <a:sym typeface="微软雅黑" charset="-122"/>
              </a:rPr>
              <a:t> 开源建站工具</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 线上环境；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教学视频课程；</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软件测试工程师</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官方资格认证。</a:t>
            </a:r>
            <a:endParaRPr lang="zh-CN" altLang="en-US" sz="3200" b="1" dirty="0">
              <a:solidFill>
                <a:schemeClr val="bg1"/>
              </a:solidFill>
              <a:latin typeface="微软雅黑" charset="-122"/>
              <a:ea typeface="微软雅黑" charset="-122"/>
              <a:sym typeface="微软雅黑" charset="-122"/>
            </a:endParaRPr>
          </a:p>
          <a:p>
            <a:pPr marL="0" indent="0" hangingPunct="1">
              <a:lnSpc>
                <a:spcPct val="250000"/>
              </a:lnSpc>
              <a:spcBef>
                <a:spcPts val="0"/>
              </a:spcBef>
              <a:buNone/>
            </a:pPr>
            <a:r>
              <a:rPr lang="zh-CN" altLang="en-US" sz="3200" b="1" dirty="0">
                <a:solidFill>
                  <a:schemeClr val="bg1"/>
                </a:solidFill>
                <a:latin typeface="微软雅黑" charset="-122"/>
                <a:ea typeface="微软雅黑" charset="-122"/>
                <a:sym typeface="微软雅黑" charset="-122"/>
              </a:rPr>
              <a:t> </a:t>
            </a:r>
            <a:endParaRPr lang="en-US" altLang="zh-CN" sz="3200" b="1" dirty="0">
              <a:solidFill>
                <a:schemeClr val="bg1"/>
              </a:solidFill>
              <a:latin typeface="微软雅黑" charset="-122"/>
              <a:ea typeface="微软雅黑" charset="-122"/>
              <a:sym typeface="微软雅黑"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33825" y="4774183"/>
            <a:ext cx="5029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6079581" y="10185907"/>
            <a:ext cx="533768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chemeClr val="tx1">
                    <a:lumMod val="65000"/>
                    <a:lumOff val="35000"/>
                  </a:schemeClr>
                </a:solidFill>
              </a:rPr>
              <a:t>扫码加入高校技术支持群</a:t>
            </a:r>
            <a:endParaRPr lang="zh-CN" altLang="en-US" dirty="0">
              <a:solidFill>
                <a:schemeClr val="tx1">
                  <a:lumMod val="65000"/>
                  <a:lumOff val="35000"/>
                </a:schemeClr>
              </a:solidFill>
            </a:endParaRPr>
          </a:p>
        </p:txBody>
      </p:sp>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3" name="测试跟踪"/>
          <p:cNvSpPr txBox="1"/>
          <p:nvPr/>
        </p:nvSpPr>
        <p:spPr>
          <a:xfrm>
            <a:off x="-21590" y="239395"/>
            <a:ext cx="4748530" cy="78232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
        <p:nvSpPr>
          <p:cNvPr id="239" name="右箭头 238"/>
          <p:cNvSpPr/>
          <p:nvPr/>
        </p:nvSpPr>
        <p:spPr>
          <a:xfrm>
            <a:off x="1896110" y="6660833"/>
            <a:ext cx="17496790" cy="2159635"/>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0" name="右箭头 239"/>
          <p:cNvSpPr/>
          <p:nvPr/>
        </p:nvSpPr>
        <p:spPr>
          <a:xfrm>
            <a:off x="1896110" y="8892858"/>
            <a:ext cx="17496790" cy="2159635"/>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3" name="右箭头 232"/>
          <p:cNvSpPr/>
          <p:nvPr/>
        </p:nvSpPr>
        <p:spPr>
          <a:xfrm>
            <a:off x="1896110" y="4409917"/>
            <a:ext cx="17496790" cy="2160000"/>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descr="175264771&amp;pky90175264771&amp;"/>
          <p:cNvPicPr>
            <a:picLocks noChangeAspect="1"/>
          </p:cNvPicPr>
          <p:nvPr>
            <p:custDataLst>
              <p:tags r:id="rId1"/>
            </p:custDataLst>
          </p:nvPr>
        </p:nvPicPr>
        <p:blipFill>
          <a:blip r:embed="rId2"/>
          <a:stretch>
            <a:fillRect/>
          </a:stretch>
        </p:blipFill>
        <p:spPr>
          <a:xfrm>
            <a:off x="20471765" y="8369935"/>
            <a:ext cx="4762500" cy="4762500"/>
          </a:xfrm>
          <a:prstGeom prst="rect">
            <a:avLst/>
          </a:prstGeom>
        </p:spPr>
      </p:pic>
      <p:sp>
        <p:nvSpPr>
          <p:cNvPr id="195" name="AutoShape 47"/>
          <p:cNvSpPr>
            <a:spLocks noChangeArrowheads="1"/>
          </p:cNvSpPr>
          <p:nvPr/>
        </p:nvSpPr>
        <p:spPr bwMode="gray">
          <a:xfrm>
            <a:off x="1680210" y="1745615"/>
            <a:ext cx="20167200" cy="972000"/>
          </a:xfrm>
          <a:prstGeom prst="roundRect">
            <a:avLst>
              <a:gd name="adj" fmla="val 16667"/>
            </a:avLst>
          </a:prstGeom>
          <a:solidFill>
            <a:srgbClr val="773886"/>
          </a:solidFill>
          <a:ln w="25400">
            <a:gradFill>
              <a:gsLst>
                <a:gs pos="0">
                  <a:srgbClr val="7030A0"/>
                </a:gs>
                <a:gs pos="100000">
                  <a:srgbClr val="F7F9FF">
                    <a:lumMod val="20000"/>
                    <a:lumOff val="80000"/>
                  </a:srgbClr>
                </a:gs>
              </a:gsLst>
              <a:lin ang="5400000" scaled="1"/>
            </a:gradFill>
          </a:ln>
          <a:effectLst>
            <a:outerShdw blurRad="76200" dist="63500" dir="2700000" algn="tl" rotWithShape="0">
              <a:prstClr val="black">
                <a:alpha val="38000"/>
              </a:prstClr>
            </a:outerShdw>
            <a:reflection blurRad="6350" stA="50000" endA="300" endPos="110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p>
            <a:pPr algn="ctr">
              <a:defRPr/>
            </a:pPr>
            <a:endParaRPr lang="zh-CN" altLang="en-US" sz="2400" b="1" dirty="0">
              <a:solidFill>
                <a:schemeClr val="bg1"/>
              </a:solidFill>
            </a:endParaRPr>
          </a:p>
        </p:txBody>
      </p:sp>
      <p:grpSp>
        <p:nvGrpSpPr>
          <p:cNvPr id="257" name="组合 256"/>
          <p:cNvGrpSpPr/>
          <p:nvPr/>
        </p:nvGrpSpPr>
        <p:grpSpPr>
          <a:xfrm>
            <a:off x="5633671" y="1889760"/>
            <a:ext cx="12310287" cy="9720580"/>
            <a:chOff x="9506" y="2976"/>
            <a:chExt cx="19386" cy="15308"/>
          </a:xfrm>
          <a:effectLst>
            <a:reflection blurRad="6350" stA="50000" endA="300" endPos="3000" dir="5400000" sy="-100000" algn="bl" rotWithShape="0"/>
          </a:effectLst>
        </p:grpSpPr>
        <p:sp>
          <p:nvSpPr>
            <p:cNvPr id="196" name="Rectangle 4"/>
            <p:cNvSpPr>
              <a:spLocks noChangeArrowheads="1"/>
            </p:cNvSpPr>
            <p:nvPr/>
          </p:nvSpPr>
          <p:spPr bwMode="auto">
            <a:xfrm>
              <a:off x="15451" y="2976"/>
              <a:ext cx="7499"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spcBef>
                  <a:spcPct val="50000"/>
                </a:spcBef>
              </a:pPr>
              <a:r>
                <a:rPr lang="zh-CN" altLang="en-US" sz="3600" b="1" dirty="0">
                  <a:solidFill>
                    <a:schemeClr val="bg1"/>
                  </a:solidFill>
                  <a:latin typeface="微软雅黑" charset="0"/>
                  <a:ea typeface="微软雅黑" charset="0"/>
                </a:rPr>
                <a:t>专业课程体系</a:t>
              </a:r>
              <a:endParaRPr lang="zh-CN" altLang="en-US" sz="3600" b="1" dirty="0">
                <a:solidFill>
                  <a:schemeClr val="bg1"/>
                </a:solidFill>
                <a:latin typeface="微软雅黑" charset="0"/>
                <a:ea typeface="微软雅黑" charset="0"/>
              </a:endParaRPr>
            </a:p>
          </p:txBody>
        </p:sp>
        <p:grpSp>
          <p:nvGrpSpPr>
            <p:cNvPr id="256" name="组合 255"/>
            <p:cNvGrpSpPr/>
            <p:nvPr/>
          </p:nvGrpSpPr>
          <p:grpSpPr>
            <a:xfrm>
              <a:off x="9506" y="6605"/>
              <a:ext cx="19386" cy="11679"/>
              <a:chOff x="8655" y="6605"/>
              <a:chExt cx="19386" cy="11679"/>
            </a:xfrm>
          </p:grpSpPr>
          <p:grpSp>
            <p:nvGrpSpPr>
              <p:cNvPr id="202" name="组合 201"/>
              <p:cNvGrpSpPr/>
              <p:nvPr/>
            </p:nvGrpSpPr>
            <p:grpSpPr>
              <a:xfrm>
                <a:off x="8655" y="6605"/>
                <a:ext cx="1362" cy="11679"/>
                <a:chOff x="7069" y="6491"/>
                <a:chExt cx="1417" cy="11679"/>
              </a:xfrm>
            </p:grpSpPr>
            <p:sp>
              <p:nvSpPr>
                <p:cNvPr id="198" name="流程图: 可选过程 197"/>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1" name="文本框 200"/>
                <p:cNvSpPr txBox="1"/>
                <p:nvPr/>
              </p:nvSpPr>
              <p:spPr>
                <a:xfrm>
                  <a:off x="7180" y="7532"/>
                  <a:ext cx="1201" cy="102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20000"/>
                    </a:lnSpc>
                    <a:spcBef>
                      <a:spcPts val="0"/>
                    </a:spcBef>
                    <a:spcAft>
                      <a:spcPts val="0"/>
                    </a:spcAft>
                    <a:buClrTx/>
                    <a:buSzTx/>
                    <a:buFontTx/>
                    <a:buNone/>
                  </a:pPr>
                  <a:r>
                    <a:rPr lang="zh-CN" altLang="en-US" dirty="0">
                      <a:ln w="15875">
                        <a:solidFill>
                          <a:schemeClr val="bg1"/>
                        </a:solidFill>
                      </a:ln>
                      <a:solidFill>
                        <a:schemeClr val="bg1"/>
                      </a:solidFill>
                      <a:latin typeface="微软雅黑" charset="0"/>
                      <a:ea typeface="微软雅黑" charset="0"/>
                      <a:sym typeface="+mn-ea"/>
                    </a:rPr>
                    <a:t>软件测试行业现状解读</a:t>
                  </a:r>
                  <a:endParaRPr lang="zh-CN" altLang="en-US" b="1" dirty="0">
                    <a:ln w="15875">
                      <a:solidFill>
                        <a:schemeClr val="bg1"/>
                      </a:solidFill>
                    </a:ln>
                    <a:solidFill>
                      <a:schemeClr val="bg1"/>
                    </a:solidFill>
                    <a:latin typeface="微软雅黑" charset="0"/>
                    <a:ea typeface="微软雅黑" charset="0"/>
                  </a:endParaRPr>
                </a:p>
                <a:p>
                  <a:pPr marL="0" marR="0" indent="0" algn="ctr" defTabSz="821690" rtl="0" fontAlgn="auto" latinLnBrk="0" hangingPunct="0">
                    <a:lnSpc>
                      <a:spcPct val="100000"/>
                    </a:lnSpc>
                    <a:spcBef>
                      <a:spcPts val="0"/>
                    </a:spcBef>
                    <a:spcAft>
                      <a:spcPts val="0"/>
                    </a:spcAft>
                    <a:buClrTx/>
                    <a:buSzTx/>
                    <a:buFontTx/>
                    <a:buNone/>
                  </a:pP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3" name="组合 202"/>
              <p:cNvGrpSpPr/>
              <p:nvPr/>
            </p:nvGrpSpPr>
            <p:grpSpPr>
              <a:xfrm>
                <a:off x="10910" y="6605"/>
                <a:ext cx="1360" cy="11679"/>
                <a:chOff x="7069" y="6491"/>
                <a:chExt cx="1417" cy="11679"/>
              </a:xfrm>
            </p:grpSpPr>
            <p:sp>
              <p:nvSpPr>
                <p:cNvPr id="204" name="流程图: 可选过程 203"/>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5" name="文本框 204"/>
                <p:cNvSpPr txBox="1"/>
                <p:nvPr/>
              </p:nvSpPr>
              <p:spPr>
                <a:xfrm>
                  <a:off x="7180" y="8694"/>
                  <a:ext cx="1201" cy="79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r>
                    <a:rPr lang="zh-CN" altLang="en-US" dirty="0">
                      <a:ln w="15875">
                        <a:solidFill>
                          <a:schemeClr val="bg1"/>
                        </a:solidFill>
                      </a:ln>
                      <a:solidFill>
                        <a:schemeClr val="bg1"/>
                      </a:solidFill>
                      <a:latin typeface="微软雅黑" charset="0"/>
                      <a:ea typeface="微软雅黑" charset="0"/>
                      <a:sym typeface="+mn-ea"/>
                    </a:rPr>
                    <a:t>软件测试环境搭建实验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6" name="组合 205"/>
              <p:cNvGrpSpPr/>
              <p:nvPr/>
            </p:nvGrpSpPr>
            <p:grpSpPr>
              <a:xfrm>
                <a:off x="13164" y="6605"/>
                <a:ext cx="1360" cy="11679"/>
                <a:chOff x="7069" y="6491"/>
                <a:chExt cx="1417" cy="11679"/>
              </a:xfrm>
            </p:grpSpPr>
            <p:sp>
              <p:nvSpPr>
                <p:cNvPr id="207" name="流程图: 可选过程 206"/>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8" name="文本框 207"/>
                <p:cNvSpPr txBox="1"/>
                <p:nvPr/>
              </p:nvSpPr>
              <p:spPr>
                <a:xfrm>
                  <a:off x="7180" y="9161"/>
                  <a:ext cx="1201" cy="704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10000"/>
                    </a:lnSpc>
                  </a:pPr>
                  <a:r>
                    <a:rPr lang="zh-CN" altLang="en-US" spc="300" dirty="0">
                      <a:ln w="15875">
                        <a:solidFill>
                          <a:schemeClr val="bg1"/>
                        </a:solidFill>
                      </a:ln>
                      <a:solidFill>
                        <a:schemeClr val="bg1"/>
                      </a:solidFill>
                      <a:latin typeface="微软雅黑" charset="0"/>
                      <a:ea typeface="微软雅黑" charset="0"/>
                      <a:sym typeface="+mn-ea"/>
                    </a:rPr>
                    <a:t>编写测试用例实验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9" name="组合 208"/>
              <p:cNvGrpSpPr/>
              <p:nvPr/>
            </p:nvGrpSpPr>
            <p:grpSpPr>
              <a:xfrm>
                <a:off x="15418" y="6605"/>
                <a:ext cx="1360" cy="11679"/>
                <a:chOff x="7069" y="6491"/>
                <a:chExt cx="1417" cy="11679"/>
              </a:xfrm>
            </p:grpSpPr>
            <p:sp>
              <p:nvSpPr>
                <p:cNvPr id="210" name="流程图: 可选过程 209"/>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1" name="文本框 210"/>
                <p:cNvSpPr txBox="1"/>
                <p:nvPr/>
              </p:nvSpPr>
              <p:spPr>
                <a:xfrm>
                  <a:off x="7180" y="8850"/>
                  <a:ext cx="1201" cy="76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20000"/>
                    </a:lnSpc>
                  </a:pPr>
                  <a:r>
                    <a:rPr lang="zh-CN" altLang="en-US" spc="300" dirty="0">
                      <a:ln w="15875">
                        <a:solidFill>
                          <a:schemeClr val="bg1"/>
                        </a:solidFill>
                      </a:ln>
                      <a:solidFill>
                        <a:schemeClr val="bg1"/>
                      </a:solidFill>
                      <a:latin typeface="微软雅黑" charset="0"/>
                      <a:ea typeface="微软雅黑" charset="0"/>
                      <a:sym typeface="+mn-ea"/>
                    </a:rPr>
                    <a:t>系统功能测试实验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2" name="组合 211"/>
              <p:cNvGrpSpPr/>
              <p:nvPr/>
            </p:nvGrpSpPr>
            <p:grpSpPr>
              <a:xfrm>
                <a:off x="17672" y="6605"/>
                <a:ext cx="1360" cy="11679"/>
                <a:chOff x="7069" y="6491"/>
                <a:chExt cx="1417" cy="11679"/>
              </a:xfrm>
            </p:grpSpPr>
            <p:sp>
              <p:nvSpPr>
                <p:cNvPr id="213" name="流程图: 可选过程 212"/>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4" name="文本框 213"/>
                <p:cNvSpPr txBox="1"/>
                <p:nvPr/>
              </p:nvSpPr>
              <p:spPr>
                <a:xfrm>
                  <a:off x="7180" y="9136"/>
                  <a:ext cx="1201" cy="71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r>
                    <a:rPr lang="en-US" altLang="zh-CN" dirty="0">
                      <a:ln w="15875">
                        <a:solidFill>
                          <a:schemeClr val="bg1"/>
                        </a:solidFill>
                      </a:ln>
                      <a:solidFill>
                        <a:schemeClr val="bg1"/>
                      </a:solidFill>
                      <a:latin typeface="微软雅黑" charset="0"/>
                      <a:ea typeface="微软雅黑" charset="0"/>
                      <a:sym typeface="+mn-ea"/>
                    </a:rPr>
                    <a:t>UI</a:t>
                  </a:r>
                  <a:endParaRPr lang="en-US" altLang="zh-CN" dirty="0">
                    <a:ln w="15875">
                      <a:solidFill>
                        <a:schemeClr val="bg1"/>
                      </a:solidFill>
                    </a:ln>
                    <a:solidFill>
                      <a:schemeClr val="bg1"/>
                    </a:solidFill>
                    <a:latin typeface="微软雅黑" charset="0"/>
                    <a:ea typeface="微软雅黑" charset="0"/>
                    <a:sym typeface="+mn-ea"/>
                  </a:endParaRPr>
                </a:p>
                <a:p>
                  <a:pPr algn="dist"/>
                  <a:endParaRPr lang="en-US" altLang="zh-CN" sz="2800" dirty="0">
                    <a:ln w="15875">
                      <a:solidFill>
                        <a:schemeClr val="bg1"/>
                      </a:solidFill>
                    </a:ln>
                    <a:solidFill>
                      <a:schemeClr val="bg1"/>
                    </a:solidFill>
                    <a:latin typeface="微软雅黑" charset="0"/>
                    <a:ea typeface="微软雅黑" charset="0"/>
                    <a:sym typeface="+mn-ea"/>
                  </a:endParaRPr>
                </a:p>
                <a:p>
                  <a:pPr algn="dist"/>
                  <a:r>
                    <a:rPr lang="zh-CN" altLang="en-US" dirty="0">
                      <a:ln w="15875">
                        <a:solidFill>
                          <a:schemeClr val="bg1"/>
                        </a:solidFill>
                      </a:ln>
                      <a:solidFill>
                        <a:schemeClr val="bg1"/>
                      </a:solidFill>
                      <a:latin typeface="微软雅黑" charset="0"/>
                      <a:ea typeface="微软雅黑" charset="0"/>
                      <a:sym typeface="+mn-ea"/>
                    </a:rPr>
                    <a:t>自动化测试实验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5" name="组合 214"/>
              <p:cNvGrpSpPr/>
              <p:nvPr/>
            </p:nvGrpSpPr>
            <p:grpSpPr>
              <a:xfrm>
                <a:off x="19873" y="6605"/>
                <a:ext cx="1360" cy="11679"/>
                <a:chOff x="7014" y="6491"/>
                <a:chExt cx="1417" cy="11679"/>
              </a:xfrm>
            </p:grpSpPr>
            <p:sp>
              <p:nvSpPr>
                <p:cNvPr id="216" name="流程图: 可选过程 215"/>
                <p:cNvSpPr/>
                <p:nvPr/>
              </p:nvSpPr>
              <p:spPr>
                <a:xfrm>
                  <a:off x="7014"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7" name="文本框 216"/>
                <p:cNvSpPr txBox="1"/>
                <p:nvPr/>
              </p:nvSpPr>
              <p:spPr>
                <a:xfrm>
                  <a:off x="7180" y="9547"/>
                  <a:ext cx="1201" cy="6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dirty="0">
                      <a:ln w="15875">
                        <a:solidFill>
                          <a:schemeClr val="bg1"/>
                        </a:solidFill>
                      </a:ln>
                      <a:solidFill>
                        <a:schemeClr val="bg1"/>
                      </a:solidFill>
                      <a:latin typeface="微软雅黑" charset="0"/>
                      <a:ea typeface="微软雅黑" charset="0"/>
                      <a:sym typeface="+mn-ea"/>
                    </a:rPr>
                    <a:t>接口测试实验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8" name="组合 217"/>
              <p:cNvGrpSpPr/>
              <p:nvPr/>
            </p:nvGrpSpPr>
            <p:grpSpPr>
              <a:xfrm>
                <a:off x="22173" y="6605"/>
                <a:ext cx="1360" cy="11679"/>
                <a:chOff x="7062" y="6491"/>
                <a:chExt cx="1417" cy="11679"/>
              </a:xfrm>
            </p:grpSpPr>
            <p:sp>
              <p:nvSpPr>
                <p:cNvPr id="219" name="流程图: 可选过程 218"/>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0" name="文本框 219"/>
                <p:cNvSpPr txBox="1"/>
                <p:nvPr/>
              </p:nvSpPr>
              <p:spPr>
                <a:xfrm>
                  <a:off x="7180" y="8385"/>
                  <a:ext cx="1201" cy="85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20000"/>
                    </a:lnSpc>
                  </a:pPr>
                  <a:r>
                    <a:rPr lang="zh-CN" altLang="en-US" dirty="0">
                      <a:ln w="15875">
                        <a:solidFill>
                          <a:schemeClr val="bg1"/>
                        </a:solidFill>
                      </a:ln>
                      <a:solidFill>
                        <a:schemeClr val="bg1"/>
                      </a:solidFill>
                      <a:latin typeface="微软雅黑" charset="0"/>
                      <a:ea typeface="微软雅黑" charset="0"/>
                      <a:sym typeface="+mn-ea"/>
                    </a:rPr>
                    <a:t>接口自动化测试实验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21" name="组合 220"/>
              <p:cNvGrpSpPr/>
              <p:nvPr/>
            </p:nvGrpSpPr>
            <p:grpSpPr>
              <a:xfrm>
                <a:off x="24427" y="6605"/>
                <a:ext cx="1360" cy="11679"/>
                <a:chOff x="7062" y="6491"/>
                <a:chExt cx="1417" cy="11679"/>
              </a:xfrm>
            </p:grpSpPr>
            <p:sp>
              <p:nvSpPr>
                <p:cNvPr id="222" name="流程图: 可选过程 221"/>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3" name="文本框 222"/>
                <p:cNvSpPr txBox="1"/>
                <p:nvPr/>
              </p:nvSpPr>
              <p:spPr>
                <a:xfrm>
                  <a:off x="7180" y="9547"/>
                  <a:ext cx="1201" cy="6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dirty="0">
                      <a:ln w="15875">
                        <a:solidFill>
                          <a:schemeClr val="bg1"/>
                        </a:solidFill>
                      </a:ln>
                      <a:solidFill>
                        <a:schemeClr val="bg1"/>
                      </a:solidFill>
                      <a:latin typeface="微软雅黑" charset="0"/>
                      <a:ea typeface="微软雅黑" charset="0"/>
                      <a:sym typeface="+mn-ea"/>
                    </a:rPr>
                    <a:t>性能测试实验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24" name="组合 223"/>
              <p:cNvGrpSpPr/>
              <p:nvPr/>
            </p:nvGrpSpPr>
            <p:grpSpPr>
              <a:xfrm>
                <a:off x="26681" y="6605"/>
                <a:ext cx="1360" cy="11679"/>
                <a:chOff x="7062" y="6491"/>
                <a:chExt cx="1417" cy="11679"/>
              </a:xfrm>
            </p:grpSpPr>
            <p:sp>
              <p:nvSpPr>
                <p:cNvPr id="225" name="流程图: 可选过程 224"/>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6" name="文本框 225"/>
                <p:cNvSpPr txBox="1"/>
                <p:nvPr/>
              </p:nvSpPr>
              <p:spPr>
                <a:xfrm>
                  <a:off x="7180" y="8539"/>
                  <a:ext cx="1201" cy="82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spc="300" dirty="0">
                      <a:ln w="15875">
                        <a:solidFill>
                          <a:schemeClr val="bg1"/>
                        </a:solidFill>
                      </a:ln>
                      <a:solidFill>
                        <a:schemeClr val="bg1"/>
                      </a:solidFill>
                      <a:latin typeface="微软雅黑" charset="0"/>
                      <a:ea typeface="微软雅黑" charset="0"/>
                      <a:sym typeface="+mn-ea"/>
                    </a:rPr>
                    <a:t>测试</a:t>
                  </a:r>
                  <a:r>
                    <a:rPr lang="zh-CN" altLang="en-US" spc="300" dirty="0">
                      <a:ln w="15875">
                        <a:solidFill>
                          <a:schemeClr val="bg1"/>
                        </a:solidFill>
                      </a:ln>
                      <a:solidFill>
                        <a:schemeClr val="bg1"/>
                      </a:solidFill>
                      <a:latin typeface="微软雅黑" charset="0"/>
                      <a:ea typeface="微软雅黑" charset="0"/>
                      <a:sym typeface="+mn-ea"/>
                    </a:rPr>
                    <a:t>计划综合实验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grpSp>
      <p:grpSp>
        <p:nvGrpSpPr>
          <p:cNvPr id="234" name="组合 233"/>
          <p:cNvGrpSpPr/>
          <p:nvPr/>
        </p:nvGrpSpPr>
        <p:grpSpPr>
          <a:xfrm>
            <a:off x="19824065" y="3977640"/>
            <a:ext cx="1583690" cy="8256270"/>
            <a:chOff x="6681" y="6604"/>
            <a:chExt cx="1417" cy="11679"/>
          </a:xfrm>
          <a:effectLst>
            <a:reflection blurRad="6350" stA="50000" endA="300" endPos="4000" dir="5400000" sy="-100000" algn="bl" rotWithShape="0"/>
          </a:effectLst>
        </p:grpSpPr>
        <p:sp>
          <p:nvSpPr>
            <p:cNvPr id="235" name="流程图: 可选过程 234"/>
            <p:cNvSpPr/>
            <p:nvPr/>
          </p:nvSpPr>
          <p:spPr>
            <a:xfrm>
              <a:off x="6681" y="6604"/>
              <a:ext cx="1417" cy="11679"/>
            </a:xfrm>
            <a:prstGeom prst="flowChartAlternateProcess">
              <a:avLst/>
            </a:prstGeom>
            <a:solidFill>
              <a:srgbClr val="773886"/>
            </a:solidFill>
            <a:ln w="12700" cap="flat">
              <a:noFill/>
              <a:miter lim="400000"/>
            </a:ln>
            <a:effectLst>
              <a:outerShdw blurRad="50800" dist="50800" dir="5400000" sx="1000" sy="1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6" name="文本框 235"/>
            <p:cNvSpPr txBox="1"/>
            <p:nvPr/>
          </p:nvSpPr>
          <p:spPr>
            <a:xfrm>
              <a:off x="7002" y="7791"/>
              <a:ext cx="827" cy="97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00000"/>
                </a:lnSpc>
              </a:pPr>
              <a:r>
                <a:rPr lang="zh-CN" altLang="en-US" sz="4400" spc="300" dirty="0">
                  <a:ln w="15875">
                    <a:solidFill>
                      <a:schemeClr val="bg1"/>
                    </a:solidFill>
                  </a:ln>
                  <a:solidFill>
                    <a:schemeClr val="bg1"/>
                  </a:solidFill>
                  <a:latin typeface="微软雅黑" charset="0"/>
                  <a:ea typeface="微软雅黑" charset="0"/>
                  <a:sym typeface="+mn-ea"/>
                </a:rPr>
                <a:t>提升学生测试专业能力</a:t>
              </a:r>
              <a:endParaRPr lang="zh-CN" altLang="en-US" sz="4400" spc="300" dirty="0">
                <a:ln w="15875">
                  <a:solidFill>
                    <a:schemeClr val="bg1"/>
                  </a:solidFill>
                </a:ln>
                <a:solidFill>
                  <a:schemeClr val="bg1"/>
                </a:solidFill>
                <a:latin typeface="微软雅黑" charset="0"/>
                <a:ea typeface="微软雅黑" charset="0"/>
                <a:sym typeface="+mn-ea"/>
              </a:endParaRPr>
            </a:p>
          </p:txBody>
        </p:sp>
      </p:grpSp>
      <p:sp>
        <p:nvSpPr>
          <p:cNvPr id="241" name="文本框 240"/>
          <p:cNvSpPr txBox="1"/>
          <p:nvPr/>
        </p:nvSpPr>
        <p:spPr>
          <a:xfrm>
            <a:off x="2256155" y="5130189"/>
            <a:ext cx="217678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行业分析</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42" name="文本框 241"/>
          <p:cNvSpPr txBox="1"/>
          <p:nvPr/>
        </p:nvSpPr>
        <p:spPr>
          <a:xfrm>
            <a:off x="2256155" y="7361873"/>
            <a:ext cx="217678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实战</a:t>
            </a: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项目</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43" name="文本框 242"/>
          <p:cNvSpPr txBox="1"/>
          <p:nvPr/>
        </p:nvSpPr>
        <p:spPr>
          <a:xfrm>
            <a:off x="2256155" y="9593898"/>
            <a:ext cx="2176780" cy="7575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专业</a:t>
            </a: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技能</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44" name="直接箭头连接符 243"/>
          <p:cNvCxnSpPr/>
          <p:nvPr/>
        </p:nvCxnSpPr>
        <p:spPr>
          <a:xfrm flipH="1">
            <a:off x="5994400" y="2747010"/>
            <a:ext cx="4685665" cy="134683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5" name="直接箭头连接符 244"/>
          <p:cNvCxnSpPr/>
          <p:nvPr/>
        </p:nvCxnSpPr>
        <p:spPr>
          <a:xfrm flipH="1">
            <a:off x="7440295" y="2759075"/>
            <a:ext cx="3456305" cy="1334770"/>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7" name="直接箭头连接符 246"/>
          <p:cNvCxnSpPr/>
          <p:nvPr/>
        </p:nvCxnSpPr>
        <p:spPr>
          <a:xfrm flipH="1">
            <a:off x="8880475" y="2759075"/>
            <a:ext cx="2303780" cy="1334770"/>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8" name="直接箭头连接符 247"/>
          <p:cNvCxnSpPr/>
          <p:nvPr/>
        </p:nvCxnSpPr>
        <p:spPr>
          <a:xfrm flipH="1">
            <a:off x="10321290" y="2753995"/>
            <a:ext cx="1144270" cy="136334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9" name="直接箭头连接符 248"/>
          <p:cNvCxnSpPr/>
          <p:nvPr/>
        </p:nvCxnSpPr>
        <p:spPr>
          <a:xfrm>
            <a:off x="12264390" y="2753995"/>
            <a:ext cx="2304415" cy="136842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1" name="直接箭头连接符 250"/>
          <p:cNvCxnSpPr/>
          <p:nvPr/>
        </p:nvCxnSpPr>
        <p:spPr>
          <a:xfrm>
            <a:off x="12048490" y="2759075"/>
            <a:ext cx="1152525" cy="136334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3" name="直接箭头连接符 252"/>
          <p:cNvCxnSpPr/>
          <p:nvPr/>
        </p:nvCxnSpPr>
        <p:spPr>
          <a:xfrm>
            <a:off x="11755120" y="2759075"/>
            <a:ext cx="10160" cy="136334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4" name="直接箭头连接符 253"/>
          <p:cNvCxnSpPr/>
          <p:nvPr/>
        </p:nvCxnSpPr>
        <p:spPr>
          <a:xfrm>
            <a:off x="12553315" y="2759075"/>
            <a:ext cx="3455670" cy="135826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5" name="直接箭头连接符 254"/>
          <p:cNvCxnSpPr/>
          <p:nvPr/>
        </p:nvCxnSpPr>
        <p:spPr>
          <a:xfrm>
            <a:off x="12912725" y="2753995"/>
            <a:ext cx="4535805" cy="134683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3143" y="2338964"/>
            <a:ext cx="1220002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dirty="0"/>
              <a:t>访问开源项目获取专业测试云高校合作相关资料：</a:t>
            </a:r>
            <a:endParaRPr lang="en-US" altLang="zh-CN" sz="2800" dirty="0"/>
          </a:p>
          <a:p>
            <a:pPr algn="l"/>
            <a:endParaRPr lang="en-US" altLang="zh-CN" sz="2800" dirty="0"/>
          </a:p>
          <a:p>
            <a:pPr algn="l"/>
            <a:r>
              <a:rPr lang="en-US" altLang="zh-CN" sz="2800" dirty="0"/>
              <a:t>GitHub</a:t>
            </a:r>
            <a:r>
              <a:rPr lang="zh-CN" altLang="en-US" sz="2800" dirty="0"/>
              <a:t> 地  址：</a:t>
            </a:r>
            <a:r>
              <a:rPr lang="en-GB" altLang="zh-CN" sz="2800" dirty="0">
                <a:hlinkClick r:id="rId1"/>
              </a:rPr>
              <a:t>https://github.com/fit2cloud-edu/MeterSphere</a:t>
            </a:r>
            <a:r>
              <a:rPr lang="zh-CN" altLang="en-US" sz="2800" dirty="0"/>
              <a:t> </a:t>
            </a:r>
            <a:endParaRPr lang="en-GB" altLang="zh-CN" sz="2800" dirty="0"/>
          </a:p>
          <a:p>
            <a:pPr algn="l"/>
            <a:r>
              <a:rPr lang="en-US" altLang="zh-CN" sz="2800" dirty="0" err="1"/>
              <a:t>Gitee</a:t>
            </a:r>
            <a:r>
              <a:rPr lang="zh-CN" altLang="en-US" sz="2800" dirty="0"/>
              <a:t> 码云地址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sp>
        <p:nvSpPr>
          <p:cNvPr id="3" name="持续测试是持续交付发展的必然需求"/>
          <p:cNvSpPr txBox="1"/>
          <p:nvPr/>
        </p:nvSpPr>
        <p:spPr>
          <a:xfrm>
            <a:off x="8428679" y="943473"/>
            <a:ext cx="752665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写在前面：获取资料</a:t>
            </a:r>
            <a:endParaRPr dirty="0">
              <a:latin typeface="方正黑体简体" panose="02010601030101010101" charset="-122"/>
              <a:ea typeface="方正黑体简体" panose="02010601030101010101" charset="-122"/>
            </a:endParaRPr>
          </a:p>
        </p:txBody>
      </p:sp>
      <p:pic>
        <p:nvPicPr>
          <p:cNvPr id="4" name="图片 3"/>
          <p:cNvPicPr>
            <a:picLocks noChangeAspect="1"/>
          </p:cNvPicPr>
          <p:nvPr/>
        </p:nvPicPr>
        <p:blipFill>
          <a:blip r:embed="rId3"/>
          <a:stretch>
            <a:fillRect/>
          </a:stretch>
        </p:blipFill>
        <p:spPr>
          <a:xfrm>
            <a:off x="2256729" y="6369988"/>
            <a:ext cx="8117110" cy="4640018"/>
          </a:xfrm>
          <a:prstGeom prst="rect">
            <a:avLst/>
          </a:prstGeom>
        </p:spPr>
      </p:pic>
      <p:sp>
        <p:nvSpPr>
          <p:cNvPr id="6" name="文本框 5"/>
          <p:cNvSpPr txBox="1"/>
          <p:nvPr/>
        </p:nvSpPr>
        <p:spPr>
          <a:xfrm>
            <a:off x="1523143" y="5110303"/>
            <a:ext cx="41705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以码云为例：</a:t>
            </a:r>
            <a:endParaRPr lang="zh-CN" altLang="en-US" dirty="0"/>
          </a:p>
        </p:txBody>
      </p:sp>
      <p:pic>
        <p:nvPicPr>
          <p:cNvPr id="7" name="图片 6"/>
          <p:cNvPicPr>
            <a:picLocks noChangeAspect="1"/>
          </p:cNvPicPr>
          <p:nvPr/>
        </p:nvPicPr>
        <p:blipFill>
          <a:blip r:embed="rId4"/>
          <a:stretch>
            <a:fillRect/>
          </a:stretch>
        </p:blipFill>
        <p:spPr>
          <a:xfrm>
            <a:off x="13001085" y="6369988"/>
            <a:ext cx="7127524" cy="4640018"/>
          </a:xfrm>
          <a:prstGeom prst="rect">
            <a:avLst/>
          </a:prstGeom>
        </p:spPr>
      </p:pic>
      <p:sp>
        <p:nvSpPr>
          <p:cNvPr id="9" name="文本框 8"/>
          <p:cNvSpPr txBox="1"/>
          <p:nvPr/>
        </p:nvSpPr>
        <p:spPr>
          <a:xfrm>
            <a:off x="221143"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点击 </a:t>
            </a:r>
            <a:r>
              <a:rPr lang="en-US" altLang="zh-CN" dirty="0" err="1">
                <a:solidFill>
                  <a:srgbClr val="FF0000"/>
                </a:solidFill>
              </a:rPr>
              <a:t>Gitee</a:t>
            </a:r>
            <a:r>
              <a:rPr lang="zh-CN" altLang="en-US" dirty="0">
                <a:solidFill>
                  <a:srgbClr val="FF0000"/>
                </a:solidFill>
              </a:rPr>
              <a:t> 码云项目地址</a:t>
            </a:r>
            <a:endParaRPr lang="zh-CN" altLang="en-US" dirty="0">
              <a:solidFill>
                <a:srgbClr val="FF0000"/>
              </a:solidFill>
            </a:endParaRPr>
          </a:p>
        </p:txBody>
      </p:sp>
      <p:sp>
        <p:nvSpPr>
          <p:cNvPr id="10" name="文本框 9"/>
          <p:cNvSpPr txBox="1"/>
          <p:nvPr/>
        </p:nvSpPr>
        <p:spPr>
          <a:xfrm>
            <a:off x="10470706"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注册或直接登录</a:t>
            </a:r>
            <a:endParaRPr lang="zh-CN" altLang="en-US" dirty="0">
              <a:solidFill>
                <a:srgbClr val="FF0000"/>
              </a:solidFill>
            </a:endParaRPr>
          </a:p>
        </p:txBody>
      </p:sp>
      <p:sp>
        <p:nvSpPr>
          <p:cNvPr id="11" name="虚尾箭头 10"/>
          <p:cNvSpPr/>
          <p:nvPr/>
        </p:nvSpPr>
        <p:spPr>
          <a:xfrm>
            <a:off x="10705171" y="8028878"/>
            <a:ext cx="2074127" cy="869796"/>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2"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204710" y="1136920"/>
            <a:ext cx="99745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一、软件测试实验指导手册</a:t>
            </a:r>
            <a:endParaRPr dirty="0">
              <a:latin typeface="方正黑体简体" panose="02010601030101010101" charset="-122"/>
              <a:ea typeface="方正黑体简体" panose="02010601030101010101" charset="-122"/>
            </a:endParaRPr>
          </a:p>
        </p:txBody>
      </p:sp>
      <p:sp>
        <p:nvSpPr>
          <p:cNvPr id="12" name="文本框 11"/>
          <p:cNvSpPr txBox="1"/>
          <p:nvPr/>
        </p:nvSpPr>
        <p:spPr>
          <a:xfrm>
            <a:off x="1879982" y="10457051"/>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grpSp>
        <p:nvGrpSpPr>
          <p:cNvPr id="6" name="组合 5"/>
          <p:cNvGrpSpPr/>
          <p:nvPr/>
        </p:nvGrpSpPr>
        <p:grpSpPr>
          <a:xfrm>
            <a:off x="2931160" y="2764790"/>
            <a:ext cx="18521680" cy="7891780"/>
            <a:chOff x="3780" y="3997"/>
            <a:chExt cx="31958" cy="15006"/>
          </a:xfrm>
        </p:grpSpPr>
        <p:pic>
          <p:nvPicPr>
            <p:cNvPr id="4" name="图片 3"/>
            <p:cNvPicPr>
              <a:picLocks noChangeAspect="1"/>
            </p:cNvPicPr>
            <p:nvPr/>
          </p:nvPicPr>
          <p:blipFill>
            <a:blip r:embed="rId3"/>
            <a:stretch>
              <a:fillRect/>
            </a:stretch>
          </p:blipFill>
          <p:spPr>
            <a:xfrm>
              <a:off x="16252" y="4223"/>
              <a:ext cx="19487" cy="14647"/>
            </a:xfrm>
            <a:prstGeom prst="rect">
              <a:avLst/>
            </a:prstGeom>
          </p:spPr>
        </p:pic>
        <p:pic>
          <p:nvPicPr>
            <p:cNvPr id="8" name="图片 7"/>
            <p:cNvPicPr>
              <a:picLocks noChangeAspect="1"/>
            </p:cNvPicPr>
            <p:nvPr/>
          </p:nvPicPr>
          <p:blipFill>
            <a:blip r:embed="rId4"/>
            <a:stretch>
              <a:fillRect/>
            </a:stretch>
          </p:blipFill>
          <p:spPr>
            <a:xfrm>
              <a:off x="3780" y="3997"/>
              <a:ext cx="10849" cy="15006"/>
            </a:xfrm>
            <a:prstGeom prst="rect">
              <a:avLst/>
            </a:prstGeom>
          </p:spPr>
        </p:pic>
      </p:grpSp>
      <p:sp>
        <p:nvSpPr>
          <p:cNvPr id="2"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138670" y="1397706"/>
            <a:ext cx="1010666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二、软件测试实验教学</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a:latin typeface="Times New Roman Bold" panose="02020603050405020304" charset="0"/>
                <a:ea typeface="方正黑体简体" panose="02010601030101010101" charset="-122"/>
                <a:cs typeface="Times New Roman Bold" panose="02020603050405020304" charset="0"/>
              </a:rPr>
              <a:t>PPT</a:t>
            </a:r>
            <a:endParaRPr lang="en-US" altLang="zh-CN" dirty="0">
              <a:latin typeface="Times New Roman Bold" panose="02020603050405020304" charset="0"/>
              <a:ea typeface="方正黑体简体" panose="02010601030101010101" charset="-122"/>
              <a:cs typeface="Times New Roman Bold" panose="02020603050405020304" charset="0"/>
            </a:endParaRPr>
          </a:p>
        </p:txBody>
      </p:sp>
      <p:sp>
        <p:nvSpPr>
          <p:cNvPr id="7" name="文本框 6"/>
          <p:cNvSpPr txBox="1"/>
          <p:nvPr/>
        </p:nvSpPr>
        <p:spPr>
          <a:xfrm>
            <a:off x="1904827" y="10805348"/>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grpSp>
        <p:nvGrpSpPr>
          <p:cNvPr id="6" name="组合 5"/>
          <p:cNvGrpSpPr/>
          <p:nvPr/>
        </p:nvGrpSpPr>
        <p:grpSpPr>
          <a:xfrm>
            <a:off x="2551748" y="4266565"/>
            <a:ext cx="19280505" cy="5796280"/>
            <a:chOff x="2646" y="6719"/>
            <a:chExt cx="30363" cy="9128"/>
          </a:xfrm>
        </p:grpSpPr>
        <p:pic>
          <p:nvPicPr>
            <p:cNvPr id="3" name="图片 2"/>
            <p:cNvPicPr>
              <a:picLocks noChangeAspect="1"/>
            </p:cNvPicPr>
            <p:nvPr/>
          </p:nvPicPr>
          <p:blipFill>
            <a:blip r:embed="rId3"/>
            <a:stretch>
              <a:fillRect/>
            </a:stretch>
          </p:blipFill>
          <p:spPr>
            <a:xfrm>
              <a:off x="2646" y="7058"/>
              <a:ext cx="15498" cy="8504"/>
            </a:xfrm>
            <a:prstGeom prst="rect">
              <a:avLst/>
            </a:prstGeom>
            <a:ln>
              <a:noFill/>
            </a:ln>
            <a:effectLst>
              <a:outerShdw blurRad="63500" sx="101000" sy="101000" algn="ctr" rotWithShape="0">
                <a:prstClr val="black">
                  <a:alpha val="40000"/>
                </a:prstClr>
              </a:outerShdw>
            </a:effectLst>
          </p:spPr>
        </p:pic>
        <p:pic>
          <p:nvPicPr>
            <p:cNvPr id="2" name="图片 1"/>
            <p:cNvPicPr>
              <a:picLocks noChangeAspect="1"/>
            </p:cNvPicPr>
            <p:nvPr/>
          </p:nvPicPr>
          <p:blipFill>
            <a:blip r:embed="rId4"/>
            <a:stretch>
              <a:fillRect/>
            </a:stretch>
          </p:blipFill>
          <p:spPr>
            <a:xfrm>
              <a:off x="18065" y="6719"/>
              <a:ext cx="14945" cy="9128"/>
            </a:xfrm>
            <a:prstGeom prst="rect">
              <a:avLst/>
            </a:prstGeom>
          </p:spPr>
        </p:pic>
      </p:gr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8"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4511458" y="1422400"/>
            <a:ext cx="158057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三、</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专业测试云</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免费环境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26074" y="11754991"/>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pic>
        <p:nvPicPr>
          <p:cNvPr id="2" name="图片 1"/>
          <p:cNvPicPr>
            <a:picLocks noChangeAspect="1"/>
          </p:cNvPicPr>
          <p:nvPr/>
        </p:nvPicPr>
        <p:blipFill>
          <a:blip r:embed="rId2"/>
          <a:stretch>
            <a:fillRect/>
          </a:stretch>
        </p:blipFill>
        <p:spPr>
          <a:xfrm>
            <a:off x="4419283" y="2816225"/>
            <a:ext cx="15545435" cy="8686800"/>
          </a:xfrm>
          <a:prstGeom prst="rect">
            <a:avLst/>
          </a:prstGeom>
          <a:effectLst>
            <a:reflection blurRad="63500" stA="35000" endA="300" endPos="22000" dir="5400000" sy="-100000" algn="bl" rotWithShape="0"/>
          </a:effectLst>
        </p:spPr>
      </p:pic>
      <p:sp>
        <p:nvSpPr>
          <p:cNvPr id="3"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4"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13253" y="11020547"/>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sp>
        <p:nvSpPr>
          <p:cNvPr id="3" name="圆角矩形 2"/>
          <p:cNvSpPr/>
          <p:nvPr/>
        </p:nvSpPr>
        <p:spPr>
          <a:xfrm>
            <a:off x="11229980" y="5659727"/>
            <a:ext cx="1219200" cy="172278"/>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8" name="组合 7"/>
          <p:cNvGrpSpPr/>
          <p:nvPr/>
        </p:nvGrpSpPr>
        <p:grpSpPr>
          <a:xfrm>
            <a:off x="1148715" y="1843088"/>
            <a:ext cx="22086570" cy="10029825"/>
            <a:chOff x="2605" y="3257"/>
            <a:chExt cx="34782" cy="15795"/>
          </a:xfrm>
        </p:grpSpPr>
        <p:pic>
          <p:nvPicPr>
            <p:cNvPr id="2" name="图片 1"/>
            <p:cNvPicPr>
              <a:picLocks noChangeAspect="1"/>
            </p:cNvPicPr>
            <p:nvPr/>
          </p:nvPicPr>
          <p:blipFill>
            <a:blip r:embed="rId2"/>
            <a:stretch>
              <a:fillRect/>
            </a:stretch>
          </p:blipFill>
          <p:spPr>
            <a:xfrm>
              <a:off x="2605" y="3257"/>
              <a:ext cx="11885" cy="11301"/>
            </a:xfrm>
            <a:prstGeom prst="rect">
              <a:avLst/>
            </a:prstGeom>
          </p:spPr>
        </p:pic>
        <p:pic>
          <p:nvPicPr>
            <p:cNvPr id="4" name="图片 3"/>
            <p:cNvPicPr>
              <a:picLocks noChangeAspect="1"/>
            </p:cNvPicPr>
            <p:nvPr/>
          </p:nvPicPr>
          <p:blipFill>
            <a:blip r:embed="rId3"/>
            <a:stretch>
              <a:fillRect/>
            </a:stretch>
          </p:blipFill>
          <p:spPr>
            <a:xfrm>
              <a:off x="12265" y="5811"/>
              <a:ext cx="15225" cy="9862"/>
            </a:xfrm>
            <a:prstGeom prst="rect">
              <a:avLst/>
            </a:prstGeom>
          </p:spPr>
        </p:pic>
        <p:grpSp>
          <p:nvGrpSpPr>
            <p:cNvPr id="6" name="组合 5"/>
            <p:cNvGrpSpPr/>
            <p:nvPr/>
          </p:nvGrpSpPr>
          <p:grpSpPr>
            <a:xfrm>
              <a:off x="24643" y="7724"/>
              <a:ext cx="12744" cy="11328"/>
              <a:chOff x="15659989" y="6155974"/>
              <a:chExt cx="8092205" cy="7193071"/>
            </a:xfrm>
          </p:grpSpPr>
          <p:pic>
            <p:nvPicPr>
              <p:cNvPr id="7" name="图片 6"/>
              <p:cNvPicPr>
                <a:picLocks noChangeAspect="1"/>
              </p:cNvPicPr>
              <p:nvPr/>
            </p:nvPicPr>
            <p:blipFill>
              <a:blip r:embed="rId4"/>
              <a:stretch>
                <a:fillRect/>
              </a:stretch>
            </p:blipFill>
            <p:spPr>
              <a:xfrm>
                <a:off x="15659989" y="6155974"/>
                <a:ext cx="8092205" cy="7193071"/>
              </a:xfrm>
              <a:prstGeom prst="rect">
                <a:avLst/>
              </a:prstGeom>
            </p:spPr>
          </p:pic>
          <p:sp>
            <p:nvSpPr>
              <p:cNvPr id="12" name="圆角矩形 11"/>
              <p:cNvSpPr/>
              <p:nvPr/>
            </p:nvSpPr>
            <p:spPr>
              <a:xfrm>
                <a:off x="18090058" y="9657754"/>
                <a:ext cx="793166" cy="236744"/>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持续测试是持续交付发展的必然需求"/>
              <p:cNvSpPr txBox="1"/>
              <p:nvPr/>
            </p:nvSpPr>
            <p:spPr>
              <a:xfrm>
                <a:off x="17965094" y="11046323"/>
                <a:ext cx="1352635" cy="400108"/>
              </a:xfrm>
              <a:prstGeom prst="rect">
                <a:avLst/>
              </a:prstGeom>
              <a:solidFill>
                <a:schemeClr val="bg1"/>
              </a:solidFill>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r>
                  <a:rPr lang="zh-CN" altLang="en-US" sz="1400" dirty="0"/>
                  <a:t>飞致云学堂</a:t>
                </a:r>
                <a:endParaRPr sz="1400" dirty="0"/>
              </a:p>
            </p:txBody>
          </p:sp>
        </p:grpSp>
      </p:grpSp>
      <p:sp>
        <p:nvSpPr>
          <p:cNvPr id="17"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8"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13253" y="11068672"/>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grpSp>
        <p:nvGrpSpPr>
          <p:cNvPr id="2" name="组合 1"/>
          <p:cNvGrpSpPr/>
          <p:nvPr/>
        </p:nvGrpSpPr>
        <p:grpSpPr>
          <a:xfrm>
            <a:off x="707390" y="2546350"/>
            <a:ext cx="22969220" cy="7373620"/>
            <a:chOff x="1114" y="4010"/>
            <a:chExt cx="36172" cy="11612"/>
          </a:xfrm>
        </p:grpSpPr>
        <p:pic>
          <p:nvPicPr>
            <p:cNvPr id="8" name="图片 7"/>
            <p:cNvPicPr>
              <a:picLocks noChangeAspect="1"/>
            </p:cNvPicPr>
            <p:nvPr/>
          </p:nvPicPr>
          <p:blipFill>
            <a:blip r:embed="rId2"/>
            <a:stretch>
              <a:fillRect/>
            </a:stretch>
          </p:blipFill>
          <p:spPr>
            <a:xfrm>
              <a:off x="1114" y="4049"/>
              <a:ext cx="18086" cy="11545"/>
            </a:xfrm>
            <a:prstGeom prst="rect">
              <a:avLst/>
            </a:prstGeom>
          </p:spPr>
        </p:pic>
        <p:pic>
          <p:nvPicPr>
            <p:cNvPr id="9" name="图片 8"/>
            <p:cNvPicPr>
              <a:picLocks noChangeAspect="1"/>
            </p:cNvPicPr>
            <p:nvPr/>
          </p:nvPicPr>
          <p:blipFill>
            <a:blip r:embed="rId3"/>
            <a:stretch>
              <a:fillRect/>
            </a:stretch>
          </p:blipFill>
          <p:spPr>
            <a:xfrm>
              <a:off x="19200" y="4010"/>
              <a:ext cx="18086" cy="11613"/>
            </a:xfrm>
            <a:prstGeom prst="rect">
              <a:avLst/>
            </a:prstGeom>
          </p:spPr>
        </p:pic>
      </p:grpSp>
      <p:sp>
        <p:nvSpPr>
          <p:cNvPr id="14"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795807" y="2292328"/>
            <a:ext cx="16792387" cy="9131344"/>
          </a:xfrm>
          <a:prstGeom prst="rect">
            <a:avLst/>
          </a:prstGeom>
        </p:spPr>
      </p:pic>
      <p:sp>
        <p:nvSpPr>
          <p:cNvPr id="6"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3969" y="10586524"/>
            <a:ext cx="1737231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、提交后需要审批，通过后会自动移除非教育邮箱的账号，请注意备份或者自行移除。</a:t>
            </a:r>
            <a:endParaRPr lang="en-US" altLang="zh-CN" b="0" i="0" dirty="0">
              <a:solidFill>
                <a:srgbClr val="FF0000"/>
              </a:solidFill>
              <a:effectLst/>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、上传附件材料不要大于</a:t>
            </a:r>
            <a:r>
              <a:rPr lang="en-US" altLang="zh-CN" b="0" dirty="0">
                <a:solidFill>
                  <a:srgbClr val="FF0000"/>
                </a:solidFill>
                <a:latin typeface="source-han-sans-simplified-c"/>
              </a:rPr>
              <a:t>3M</a:t>
            </a:r>
            <a:r>
              <a:rPr lang="zh-CN" altLang="en-US" b="0" dirty="0">
                <a:solidFill>
                  <a:srgbClr val="FF0000"/>
                </a:solidFill>
                <a:latin typeface="source-han-sans-simplified-c"/>
              </a:rPr>
              <a:t>。</a:t>
            </a:r>
            <a:endParaRPr lang="zh-CN" altLang="en-US" dirty="0">
              <a:solidFill>
                <a:srgbClr val="FF0000"/>
              </a:solidFill>
            </a:endParaRPr>
          </a:p>
        </p:txBody>
      </p:sp>
      <p:sp>
        <p:nvSpPr>
          <p:cNvPr id="11" name="矩形"/>
          <p:cNvSpPr/>
          <p:nvPr/>
        </p:nvSpPr>
        <p:spPr>
          <a:xfrm>
            <a:off x="-21273" y="-19202"/>
            <a:ext cx="5832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2"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第二步：申请高校版</a:t>
            </a:r>
            <a:endParaRPr b="0" dirty="0">
              <a:latin typeface="方正黑体简体" panose="02010601030101010101" charset="-122"/>
              <a:ea typeface="方正黑体简体" panose="02010601030101010101" charset="-122"/>
            </a:endParaRPr>
          </a:p>
        </p:txBody>
      </p:sp>
      <p:grpSp>
        <p:nvGrpSpPr>
          <p:cNvPr id="3" name="组合 2"/>
          <p:cNvGrpSpPr/>
          <p:nvPr/>
        </p:nvGrpSpPr>
        <p:grpSpPr>
          <a:xfrm>
            <a:off x="2011998" y="2954020"/>
            <a:ext cx="20360005" cy="6031230"/>
            <a:chOff x="2500" y="4652"/>
            <a:chExt cx="32063" cy="9498"/>
          </a:xfrm>
        </p:grpSpPr>
        <p:pic>
          <p:nvPicPr>
            <p:cNvPr id="4" name="图片 3"/>
            <p:cNvPicPr>
              <a:picLocks noChangeAspect="1"/>
            </p:cNvPicPr>
            <p:nvPr/>
          </p:nvPicPr>
          <p:blipFill>
            <a:blip r:embed="rId1"/>
            <a:stretch>
              <a:fillRect/>
            </a:stretch>
          </p:blipFill>
          <p:spPr>
            <a:xfrm>
              <a:off x="2500" y="4652"/>
              <a:ext cx="17527" cy="9498"/>
            </a:xfrm>
            <a:prstGeom prst="rect">
              <a:avLst/>
            </a:prstGeom>
          </p:spPr>
        </p:pic>
        <p:sp>
          <p:nvSpPr>
            <p:cNvPr id="8" name="虚尾箭头 7"/>
            <p:cNvSpPr/>
            <p:nvPr/>
          </p:nvSpPr>
          <p:spPr>
            <a:xfrm>
              <a:off x="20107" y="8663"/>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 name="图片 1"/>
            <p:cNvPicPr>
              <a:picLocks noChangeAspect="1"/>
            </p:cNvPicPr>
            <p:nvPr/>
          </p:nvPicPr>
          <p:blipFill>
            <a:blip r:embed="rId2"/>
            <a:stretch>
              <a:fillRect/>
            </a:stretch>
          </p:blipFill>
          <p:spPr>
            <a:xfrm>
              <a:off x="22467" y="4880"/>
              <a:ext cx="12096" cy="8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solidFill>
                  <a:srgbClr val="773886">
                    <a:alpha val="80000"/>
                  </a:srgbClr>
                </a:solidFill>
                <a:latin typeface="方正黑体简体" panose="02010601030101010101" charset="-122"/>
                <a:ea typeface="方正黑体简体" panose="02010601030101010101" charset="-122"/>
                <a:sym typeface="+mn-ea"/>
              </a:rPr>
              <a:t>合作高校信息概览</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sp>
        <p:nvSpPr>
          <p:cNvPr id="17" name="矩形"/>
          <p:cNvSpPr/>
          <p:nvPr/>
        </p:nvSpPr>
        <p:spPr>
          <a:xfrm>
            <a:off x="-21273" y="-19202"/>
            <a:ext cx="5508000" cy="258797"/>
          </a:xfrm>
          <a:prstGeom prst="rect">
            <a:avLst/>
          </a:prstGeom>
          <a:solidFill>
            <a:srgbClr val="7E3A91"/>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pic>
        <p:nvPicPr>
          <p:cNvPr id="4" name="图片 3"/>
          <p:cNvPicPr>
            <a:picLocks noChangeAspect="1"/>
          </p:cNvPicPr>
          <p:nvPr/>
        </p:nvPicPr>
        <p:blipFill>
          <a:blip r:embed="rId1"/>
          <a:stretch>
            <a:fillRect/>
          </a:stretch>
        </p:blipFill>
        <p:spPr>
          <a:xfrm>
            <a:off x="778828" y="2946400"/>
            <a:ext cx="22826345" cy="835025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4743" y="11697392"/>
            <a:ext cx="20738965"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a:t>
            </a:r>
            <a:r>
              <a:rPr lang="zh-CN" altLang="en-US" b="0" dirty="0">
                <a:solidFill>
                  <a:srgbClr val="FF0000"/>
                </a:solidFill>
                <a:latin typeface="source-han-sans-simplified-c"/>
              </a:rPr>
              <a:t>高校版默认为</a:t>
            </a:r>
            <a:r>
              <a:rPr lang="en-US" altLang="zh-CN" b="0" dirty="0">
                <a:solidFill>
                  <a:srgbClr val="FF0000"/>
                </a:solidFill>
                <a:latin typeface="source-han-sans-simplified-c"/>
              </a:rPr>
              <a:t>1</a:t>
            </a:r>
            <a:r>
              <a:rPr lang="zh-CN" altLang="en-US" b="0" dirty="0">
                <a:solidFill>
                  <a:srgbClr val="FF0000"/>
                </a:solidFill>
                <a:latin typeface="source-han-sans-simplified-c"/>
              </a:rPr>
              <a:t>年使用期、</a:t>
            </a:r>
            <a:r>
              <a:rPr lang="en-US" altLang="zh-CN" b="0" dirty="0">
                <a:solidFill>
                  <a:srgbClr val="FF0000"/>
                </a:solidFill>
                <a:latin typeface="source-han-sans-simplified-c"/>
              </a:rPr>
              <a:t>50</a:t>
            </a:r>
            <a:r>
              <a:rPr lang="zh-CN" altLang="en-US" b="0" dirty="0">
                <a:solidFill>
                  <a:srgbClr val="FF0000"/>
                </a:solidFill>
                <a:latin typeface="source-han-sans-simplified-c"/>
              </a:rPr>
              <a:t>个用户名额，后续可以根据实际教学情况申请免费扩容以及按年续期。</a:t>
            </a:r>
            <a:endParaRPr lang="zh-CN" altLang="en-US" dirty="0">
              <a:solidFill>
                <a:srgbClr val="FF0000"/>
              </a:solidFill>
            </a:endParaRPr>
          </a:p>
        </p:txBody>
      </p:sp>
      <p:grpSp>
        <p:nvGrpSpPr>
          <p:cNvPr id="2" name="组合 1"/>
          <p:cNvGrpSpPr/>
          <p:nvPr/>
        </p:nvGrpSpPr>
        <p:grpSpPr>
          <a:xfrm>
            <a:off x="1268730" y="2230120"/>
            <a:ext cx="21846540" cy="10005060"/>
            <a:chOff x="1964" y="3512"/>
            <a:chExt cx="34404" cy="15756"/>
          </a:xfrm>
        </p:grpSpPr>
        <p:sp>
          <p:nvSpPr>
            <p:cNvPr id="8" name="虚尾箭头 7"/>
            <p:cNvSpPr/>
            <p:nvPr/>
          </p:nvSpPr>
          <p:spPr>
            <a:xfrm>
              <a:off x="22837" y="9937"/>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6" name="图片 5"/>
            <p:cNvPicPr>
              <a:picLocks noChangeAspect="1"/>
            </p:cNvPicPr>
            <p:nvPr/>
          </p:nvPicPr>
          <p:blipFill>
            <a:blip r:embed="rId1"/>
            <a:stretch>
              <a:fillRect/>
            </a:stretch>
          </p:blipFill>
          <p:spPr>
            <a:xfrm>
              <a:off x="1964" y="5348"/>
              <a:ext cx="20205" cy="10982"/>
            </a:xfrm>
            <a:prstGeom prst="rect">
              <a:avLst/>
            </a:prstGeom>
          </p:spPr>
        </p:pic>
        <p:pic>
          <p:nvPicPr>
            <p:cNvPr id="10" name="图片 9"/>
            <p:cNvPicPr>
              <a:picLocks noChangeAspect="1"/>
            </p:cNvPicPr>
            <p:nvPr/>
          </p:nvPicPr>
          <p:blipFill>
            <a:blip r:embed="rId2"/>
            <a:stretch>
              <a:fillRect/>
            </a:stretch>
          </p:blipFill>
          <p:spPr>
            <a:xfrm>
              <a:off x="25683" y="3512"/>
              <a:ext cx="10626" cy="7071"/>
            </a:xfrm>
            <a:prstGeom prst="rect">
              <a:avLst/>
            </a:prstGeom>
          </p:spPr>
        </p:pic>
        <p:pic>
          <p:nvPicPr>
            <p:cNvPr id="11" name="图片 10"/>
            <p:cNvPicPr>
              <a:picLocks noChangeAspect="1"/>
            </p:cNvPicPr>
            <p:nvPr/>
          </p:nvPicPr>
          <p:blipFill>
            <a:blip r:embed="rId3"/>
            <a:stretch>
              <a:fillRect/>
            </a:stretch>
          </p:blipFill>
          <p:spPr>
            <a:xfrm>
              <a:off x="25702" y="10658"/>
              <a:ext cx="10666" cy="8611"/>
            </a:xfrm>
            <a:prstGeom prst="rect">
              <a:avLst/>
            </a:prstGeom>
          </p:spPr>
        </p:pic>
      </p:grpSp>
      <p:sp>
        <p:nvSpPr>
          <p:cNvPr id="13"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4"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第三步：邀请用户</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0946" y="10142347"/>
            <a:ext cx="20738965" cy="2061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dirty="0">
                <a:solidFill>
                  <a:srgbClr val="FF0000"/>
                </a:solidFill>
                <a:latin typeface="source-han-sans-simplified-c"/>
              </a:rPr>
              <a:t>、到期不会清除历史数据，你仍可以进入工作台，对历史数据进行导出操作；</a:t>
            </a:r>
            <a:endParaRPr lang="zh-CN" altLang="en-US" b="0" dirty="0">
              <a:solidFill>
                <a:srgbClr val="FF0000"/>
              </a:solidFill>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、延期通过后，权限立即恢复，请重新登录以便继续使用；</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rPr>
              <a:t>3</a:t>
            </a:r>
            <a:r>
              <a:rPr lang="zh-CN" altLang="en-US" b="0" dirty="0">
                <a:solidFill>
                  <a:srgbClr val="FF0000"/>
                </a:solidFill>
                <a:latin typeface="source-han-sans-simplified-c"/>
              </a:rPr>
              <a:t>、</a:t>
            </a:r>
            <a:r>
              <a:rPr b="0" dirty="0">
                <a:solidFill>
                  <a:srgbClr val="FF0000"/>
                </a:solidFill>
                <a:latin typeface="source-han-sans-simplified-c"/>
              </a:rPr>
              <a:t>高校版申请续期按年申请，每次申请续期1年。</a:t>
            </a:r>
            <a:endParaRPr b="0" dirty="0">
              <a:solidFill>
                <a:srgbClr val="FF0000"/>
              </a:solidFill>
              <a:latin typeface="source-han-sans-simplified-c"/>
            </a:endParaRPr>
          </a:p>
        </p:txBody>
      </p:sp>
      <p:grpSp>
        <p:nvGrpSpPr>
          <p:cNvPr id="3" name="组合 2"/>
          <p:cNvGrpSpPr/>
          <p:nvPr/>
        </p:nvGrpSpPr>
        <p:grpSpPr>
          <a:xfrm>
            <a:off x="197485" y="2347595"/>
            <a:ext cx="23989030" cy="6941820"/>
            <a:chOff x="-34" y="3697"/>
            <a:chExt cx="37778" cy="10932"/>
          </a:xfrm>
        </p:grpSpPr>
        <p:sp>
          <p:nvSpPr>
            <p:cNvPr id="8" name="虚尾箭头 7"/>
            <p:cNvSpPr/>
            <p:nvPr/>
          </p:nvSpPr>
          <p:spPr>
            <a:xfrm>
              <a:off x="19770" y="8873"/>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 name="图片 1"/>
            <p:cNvPicPr>
              <a:picLocks noChangeAspect="1"/>
            </p:cNvPicPr>
            <p:nvPr/>
          </p:nvPicPr>
          <p:blipFill>
            <a:blip r:embed="rId1"/>
            <a:stretch>
              <a:fillRect/>
            </a:stretch>
          </p:blipFill>
          <p:spPr>
            <a:xfrm>
              <a:off x="22778" y="3796"/>
              <a:ext cx="14966" cy="9954"/>
            </a:xfrm>
            <a:prstGeom prst="rect">
              <a:avLst/>
            </a:prstGeom>
          </p:spPr>
        </p:pic>
        <p:pic>
          <p:nvPicPr>
            <p:cNvPr id="5" name="图片 4"/>
            <p:cNvPicPr>
              <a:picLocks noChangeAspect="1"/>
            </p:cNvPicPr>
            <p:nvPr/>
          </p:nvPicPr>
          <p:blipFill>
            <a:blip r:embed="rId2"/>
            <a:stretch>
              <a:fillRect/>
            </a:stretch>
          </p:blipFill>
          <p:spPr>
            <a:xfrm>
              <a:off x="-34" y="3697"/>
              <a:ext cx="19156" cy="10932"/>
            </a:xfrm>
            <a:prstGeom prst="rect">
              <a:avLst/>
            </a:prstGeom>
          </p:spPr>
        </p:pic>
      </p:grpSp>
      <p:pic>
        <p:nvPicPr>
          <p:cNvPr id="12" name="图片 11"/>
          <p:cNvPicPr>
            <a:picLocks noChangeAspect="1"/>
          </p:cNvPicPr>
          <p:nvPr/>
        </p:nvPicPr>
        <p:blipFill>
          <a:blip r:embed="rId3"/>
          <a:stretch>
            <a:fillRect/>
          </a:stretch>
        </p:blipFill>
        <p:spPr>
          <a:xfrm>
            <a:off x="16320122" y="4479930"/>
            <a:ext cx="5791200" cy="2565400"/>
          </a:xfrm>
          <a:prstGeom prst="rect">
            <a:avLst/>
          </a:prstGeom>
        </p:spPr>
      </p:pic>
      <p:sp>
        <p:nvSpPr>
          <p:cNvPr id="15"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6"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第四步：申请续期</a:t>
            </a:r>
            <a:endParaRPr b="0" dirty="0">
              <a:latin typeface="方正黑体简体" panose="02010601030101010101" charset="-122"/>
              <a:ea typeface="方正黑体简体" panose="0201060103010101010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4324350" y="3424356"/>
            <a:ext cx="15735300" cy="4914900"/>
          </a:xfrm>
          <a:prstGeom prst="rect">
            <a:avLst/>
          </a:prstGeom>
        </p:spPr>
      </p:pic>
      <p:sp>
        <p:nvSpPr>
          <p:cNvPr id="11"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第五步：申请扩容</a:t>
            </a:r>
            <a:endParaRPr b="0" dirty="0">
              <a:latin typeface="方正黑体简体" panose="02010601030101010101" charset="-122"/>
              <a:ea typeface="方正黑体简体" panose="02010601030101010101" charset="-122"/>
            </a:endParaRPr>
          </a:p>
        </p:txBody>
      </p:sp>
      <p:sp>
        <p:nvSpPr>
          <p:cNvPr id="2" name="文本框 1"/>
          <p:cNvSpPr txBox="1"/>
          <p:nvPr/>
        </p:nvSpPr>
        <p:spPr>
          <a:xfrm>
            <a:off x="630946" y="10142347"/>
            <a:ext cx="20738965" cy="2061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sym typeface="+mn-ea"/>
              </a:rPr>
              <a:t>注意事项：</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1</a:t>
            </a:r>
            <a:r>
              <a:rPr lang="zh-CN" altLang="en-US" b="0" dirty="0">
                <a:solidFill>
                  <a:srgbClr val="FF0000"/>
                </a:solidFill>
                <a:latin typeface="source-han-sans-simplified-c"/>
                <a:sym typeface="+mn-ea"/>
              </a:rPr>
              <a:t>、默认单个团队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人，如超过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可申请扩容，一个团队最高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人，若超过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人，可邀请另一位高校老师申请开通新团队；</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2</a:t>
            </a:r>
            <a:r>
              <a:rPr lang="zh-CN" altLang="en-US" b="0" dirty="0">
                <a:solidFill>
                  <a:srgbClr val="FF0000"/>
                </a:solidFill>
                <a:latin typeface="source-han-sans-simplified-c"/>
                <a:sym typeface="+mn-ea"/>
              </a:rPr>
              <a:t>、如果资源使用不足也可申请扩容。</a:t>
            </a:r>
            <a:endParaRPr lang="en-US" altLang="zh-CN" b="0" dirty="0">
              <a:solidFill>
                <a:srgbClr val="FF0000"/>
              </a:solidFill>
              <a:latin typeface="source-han-sans-simplified-c"/>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持续测试是持续交付发展的必然需求"/>
          <p:cNvSpPr txBox="1"/>
          <p:nvPr/>
        </p:nvSpPr>
        <p:spPr>
          <a:xfrm>
            <a:off x="5232115" y="1422400"/>
            <a:ext cx="139198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en-US"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Times New Roman Bold" panose="02020603050405020304" charset="0"/>
                <a:ea typeface="方正黑体简体" panose="02010601030101010101" charset="-122"/>
                <a:cs typeface="Times New Roman Bold" panose="02020603050405020304" charset="0"/>
              </a:rPr>
              <a:t> </a:t>
            </a:r>
            <a:r>
              <a:rPr lang="en-US" dirty="0" err="1">
                <a:latin typeface="方正黑体简体" panose="02010601030101010101" charset="-122"/>
                <a:ea typeface="方正黑体简体" panose="02010601030101010101" charset="-122"/>
                <a:cs typeface="方正黑体简体" panose="02010601030101010101" charset="-122"/>
              </a:rPr>
              <a:t>一站式</a:t>
            </a:r>
            <a:r>
              <a:rPr lang="en-US" altLang="zh-CN" dirty="0" err="1">
                <a:latin typeface="方正黑体简体" panose="02010601030101010101" charset="-122"/>
                <a:ea typeface="方正黑体简体" panose="02010601030101010101" charset="-122"/>
                <a:cs typeface="方正黑体简体" panose="02010601030101010101" charset="-122"/>
              </a:rPr>
              <a:t>开源</a:t>
            </a:r>
            <a:r>
              <a:rPr lang="en-US" dirty="0" err="1">
                <a:latin typeface="方正黑体简体" panose="02010601030101010101" charset="-122"/>
                <a:ea typeface="方正黑体简体" panose="02010601030101010101" charset="-122"/>
                <a:cs typeface="方正黑体简体" panose="02010601030101010101" charset="-122"/>
              </a:rPr>
              <a:t>持续测试平台</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 name="图片 3"/>
          <p:cNvPicPr>
            <a:picLocks noChangeAspect="1"/>
          </p:cNvPicPr>
          <p:nvPr/>
        </p:nvPicPr>
        <p:blipFill>
          <a:blip r:embed="rId1"/>
          <a:stretch>
            <a:fillRect/>
          </a:stretch>
        </p:blipFill>
        <p:spPr>
          <a:xfrm>
            <a:off x="5923448" y="2898041"/>
            <a:ext cx="12537105" cy="8259041"/>
          </a:xfrm>
          <a:prstGeom prst="rect">
            <a:avLst/>
          </a:prstGeom>
        </p:spPr>
      </p:pic>
      <p:sp>
        <p:nvSpPr>
          <p:cNvPr id="11" name="文本框 10"/>
          <p:cNvSpPr txBox="1"/>
          <p:nvPr/>
        </p:nvSpPr>
        <p:spPr>
          <a:xfrm>
            <a:off x="4938514" y="12013174"/>
            <a:ext cx="148486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hlinkClick r:id="rId2"/>
              </a:rPr>
              <a:t>https://metersphere.io/docs/v2.x/installation/online_installation/</a:t>
            </a:r>
            <a:endParaRPr lang="en-US" altLang="zh-CN" dirty="0"/>
          </a:p>
        </p:txBody>
      </p:sp>
      <p:sp>
        <p:nvSpPr>
          <p:cNvPr id="6" name="矩形"/>
          <p:cNvSpPr/>
          <p:nvPr/>
        </p:nvSpPr>
        <p:spPr>
          <a:xfrm>
            <a:off x="-21273" y="-19202"/>
            <a:ext cx="388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本地独立部署</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5673837" y="1422400"/>
            <a:ext cx="1348105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四、</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a:latin typeface="Times New Roman Bold" panose="02020603050405020304" charset="0"/>
                <a:ea typeface="方正黑体简体" panose="02010601030101010101" charset="-122"/>
                <a:cs typeface="Times New Roman Bold" panose="02020603050405020304" charset="0"/>
              </a:rPr>
              <a:t>Halo</a:t>
            </a:r>
            <a:r>
              <a:rPr lang="zh-CN" altLang="en-US" dirty="0">
                <a:latin typeface="Times New Roman Bold" panose="02020603050405020304" charset="0"/>
                <a:ea typeface="方正黑体简体" panose="02010601030101010101" charset="-122"/>
                <a:cs typeface="Times New Roman Bold" panose="02020603050405020304" charset="0"/>
              </a:rPr>
              <a:t> </a:t>
            </a:r>
            <a:r>
              <a:rPr lang="zh-CN" altLang="en-US" dirty="0">
                <a:latin typeface="方正黑体简体" panose="02010601030101010101" charset="-122"/>
                <a:ea typeface="方正黑体简体" panose="02010601030101010101" charset="-122"/>
                <a:cs typeface="方正黑体简体" panose="02010601030101010101" charset="-122"/>
              </a:rPr>
              <a:t>开源建站工具</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线上环境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73108" y="11265134"/>
            <a:ext cx="1783778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前端访问页面：</a:t>
            </a:r>
            <a:r>
              <a:rPr lang="en-GB" altLang="zh-CN" dirty="0">
                <a:hlinkClick r:id="rId1"/>
              </a:rPr>
              <a:t>http://halo.edu.metersphere.com/</a:t>
            </a:r>
            <a:endParaRPr lang="en-GB" altLang="zh-CN" dirty="0"/>
          </a:p>
          <a:p>
            <a:pPr algn="l"/>
            <a:r>
              <a:rPr lang="zh-CN" altLang="en-US" dirty="0"/>
              <a:t>后端控制台页面：</a:t>
            </a:r>
            <a:r>
              <a:rPr lang="en-GB" altLang="zh-CN" dirty="0">
                <a:hlinkClick r:id="rId1"/>
              </a:rPr>
              <a:t>http://halo.edu.metersphere.com/ console/#/login</a:t>
            </a:r>
            <a:r>
              <a:rPr lang="zh-CN" altLang="en-US" dirty="0"/>
              <a:t> </a:t>
            </a:r>
            <a:endParaRPr lang="en-US" altLang="zh-CN" dirty="0"/>
          </a:p>
        </p:txBody>
      </p:sp>
      <p:grpSp>
        <p:nvGrpSpPr>
          <p:cNvPr id="6" name="组合 5"/>
          <p:cNvGrpSpPr/>
          <p:nvPr/>
        </p:nvGrpSpPr>
        <p:grpSpPr>
          <a:xfrm>
            <a:off x="1391920" y="3546475"/>
            <a:ext cx="21600160" cy="5703570"/>
            <a:chOff x="2305" y="5584"/>
            <a:chExt cx="34016" cy="8982"/>
          </a:xfrm>
          <a:effectLst>
            <a:glow rad="63500">
              <a:schemeClr val="bg1">
                <a:alpha val="40000"/>
              </a:schemeClr>
            </a:glow>
            <a:reflection blurRad="6350" stA="24000" endA="300" endPos="28000" dir="5400000" sy="-100000" algn="bl" rotWithShape="0"/>
          </a:effectLst>
        </p:grpSpPr>
        <p:pic>
          <p:nvPicPr>
            <p:cNvPr id="2" name="图片 1"/>
            <p:cNvPicPr>
              <a:picLocks noChangeAspect="1"/>
            </p:cNvPicPr>
            <p:nvPr/>
          </p:nvPicPr>
          <p:blipFill>
            <a:blip r:embed="rId2"/>
            <a:stretch>
              <a:fillRect/>
            </a:stretch>
          </p:blipFill>
          <p:spPr>
            <a:xfrm>
              <a:off x="20447" y="5765"/>
              <a:ext cx="15874" cy="8801"/>
            </a:xfrm>
            <a:prstGeom prst="rect">
              <a:avLst/>
            </a:prstGeom>
          </p:spPr>
        </p:pic>
        <p:pic>
          <p:nvPicPr>
            <p:cNvPr id="3" name="图片 2"/>
            <p:cNvPicPr>
              <a:picLocks noChangeAspect="1"/>
            </p:cNvPicPr>
            <p:nvPr/>
          </p:nvPicPr>
          <p:blipFill>
            <a:blip r:embed="rId3"/>
            <a:stretch>
              <a:fillRect/>
            </a:stretch>
          </p:blipFill>
          <p:spPr>
            <a:xfrm>
              <a:off x="2305" y="5584"/>
              <a:ext cx="14740" cy="8982"/>
            </a:xfrm>
            <a:prstGeom prst="rect">
              <a:avLst/>
            </a:prstGeom>
          </p:spPr>
        </p:pic>
      </p:gr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7"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84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拓展活动：</a:t>
            </a:r>
            <a:r>
              <a:rPr lang="en-US" altLang="zh-CN" sz="5400" b="0" dirty="0">
                <a:latin typeface="方正黑体简体" panose="02010601030101010101" charset="-122"/>
                <a:ea typeface="方正黑体简体" panose="02010601030101010101" charset="-122"/>
              </a:rPr>
              <a:t>Halo </a:t>
            </a:r>
            <a:r>
              <a:rPr lang="zh-CN" altLang="en-US" sz="5400" b="0" dirty="0">
                <a:latin typeface="方正黑体简体" panose="02010601030101010101" charset="-122"/>
                <a:ea typeface="方正黑体简体" panose="02010601030101010101" charset="-122"/>
              </a:rPr>
              <a:t>主题征集</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grpSp>
        <p:nvGrpSpPr>
          <p:cNvPr id="3" name="组合 2"/>
          <p:cNvGrpSpPr/>
          <p:nvPr/>
        </p:nvGrpSpPr>
        <p:grpSpPr>
          <a:xfrm>
            <a:off x="3561398" y="4925695"/>
            <a:ext cx="18368645" cy="6052820"/>
            <a:chOff x="3943" y="7237"/>
            <a:chExt cx="28927" cy="9532"/>
          </a:xfrm>
        </p:grpSpPr>
        <p:sp>
          <p:nvSpPr>
            <p:cNvPr id="24" name="椭圆 23"/>
            <p:cNvSpPr/>
            <p:nvPr>
              <p:custDataLst>
                <p:tags r:id="rId1"/>
              </p:custDataLst>
            </p:nvPr>
          </p:nvSpPr>
          <p:spPr>
            <a:xfrm>
              <a:off x="17648" y="7237"/>
              <a:ext cx="2005" cy="2005"/>
            </a:xfrm>
            <a:prstGeom prst="ellipse">
              <a:avLst/>
            </a:prstGeom>
            <a:solidFill>
              <a:srgbClr val="7030A0"/>
            </a:solidFill>
            <a:ln w="12700" cap="flat" cmpd="sng" algn="ctr">
              <a:noFill/>
              <a:prstDash val="solid"/>
              <a:miter lim="800000"/>
            </a:ln>
            <a:effectLst/>
          </p:spPr>
          <p:txBody>
            <a:bodyPr rtlCol="0" anchor="ctr">
              <a:normAutofit/>
            </a:bodyPr>
            <a:lstStyle/>
            <a:p>
              <a:pPr algn="ctr">
                <a:lnSpc>
                  <a:spcPct val="120000"/>
                </a:lnSpc>
              </a:pPr>
              <a:r>
                <a:rPr lang="en-US" altLang="zh-CN" sz="2800" dirty="0">
                  <a:solidFill>
                    <a:sysClr val="window" lastClr="FFFFFF"/>
                  </a:solidFill>
                  <a:latin typeface="Arial" panose="020B0604020202090204" pitchFamily="34" charset="0"/>
                  <a:ea typeface="微软雅黑" charset="-122"/>
                  <a:sym typeface="Arial" panose="020B0604020202090204" pitchFamily="34" charset="0"/>
                </a:rPr>
                <a:t>02</a:t>
              </a:r>
              <a:endParaRPr lang="zh-CN" altLang="en-US" sz="28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7" name="椭圆 26"/>
            <p:cNvSpPr/>
            <p:nvPr>
              <p:custDataLst>
                <p:tags r:id="rId2"/>
              </p:custDataLst>
            </p:nvPr>
          </p:nvSpPr>
          <p:spPr>
            <a:xfrm flipH="1">
              <a:off x="15018" y="8961"/>
              <a:ext cx="2005" cy="2005"/>
            </a:xfrm>
            <a:prstGeom prst="ellipse">
              <a:avLst/>
            </a:prstGeom>
            <a:solidFill>
              <a:srgbClr val="7030A0"/>
            </a:solidFill>
            <a:ln w="57150" cap="flat" cmpd="sng" algn="ctr">
              <a:noFill/>
              <a:prstDash val="solid"/>
              <a:miter lim="800000"/>
            </a:ln>
            <a:effectLst/>
          </p:spPr>
          <p:txBody>
            <a:bodyPr rtlCol="0" anchor="ctr">
              <a:normAutofit/>
            </a:bodyPr>
            <a:lstStyle/>
            <a:p>
              <a:pPr algn="ctr">
                <a:lnSpc>
                  <a:spcPct val="120000"/>
                </a:lnSpc>
              </a:pPr>
              <a:r>
                <a:rPr lang="en-US" altLang="zh-CN" sz="2800" dirty="0">
                  <a:solidFill>
                    <a:sysClr val="window" lastClr="FFFFFF"/>
                  </a:solidFill>
                  <a:latin typeface="Arial" panose="020B0604020202090204" pitchFamily="34" charset="0"/>
                  <a:ea typeface="微软雅黑" charset="-122"/>
                  <a:sym typeface="Arial" panose="020B0604020202090204" pitchFamily="34" charset="0"/>
                </a:rPr>
                <a:t>01</a:t>
              </a:r>
              <a:endParaRPr lang="zh-CN" altLang="en-US" sz="28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14" name="TextBox 2"/>
            <p:cNvSpPr/>
            <p:nvPr>
              <p:custDataLst>
                <p:tags r:id="rId3"/>
              </p:custDataLst>
            </p:nvPr>
          </p:nvSpPr>
          <p:spPr>
            <a:xfrm>
              <a:off x="17648" y="8239"/>
              <a:ext cx="120" cy="8531"/>
            </a:xfrm>
            <a:prstGeom prst="rect">
              <a:avLst/>
            </a:prstGeom>
            <a:solidFill>
              <a:srgbClr val="7030A0"/>
            </a:solidFill>
            <a:ln w="12700" cap="flat" cmpd="sng" algn="ctr">
              <a:noFill/>
              <a:prstDash val="solid"/>
              <a:miter lim="800000"/>
            </a:ln>
            <a:effectLst/>
          </p:spPr>
          <p:txBody>
            <a:bodyPr rtlCol="0" anchor="ctr">
              <a:normAutofit/>
            </a:bodyPr>
            <a:lstStyle/>
            <a:p>
              <a:pPr algn="ctr">
                <a:lnSpc>
                  <a:spcPct val="120000"/>
                </a:lnSpc>
              </a:pPr>
              <a:endParaRPr lang="zh-CN" altLang="en-US" sz="36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15" name="TextBox 3"/>
            <p:cNvSpPr/>
            <p:nvPr>
              <p:custDataLst>
                <p:tags r:id="rId4"/>
              </p:custDataLst>
            </p:nvPr>
          </p:nvSpPr>
          <p:spPr>
            <a:xfrm>
              <a:off x="16882" y="9945"/>
              <a:ext cx="120" cy="6825"/>
            </a:xfrm>
            <a:prstGeom prst="rect">
              <a:avLst/>
            </a:prstGeom>
            <a:solidFill>
              <a:srgbClr val="7030A0"/>
            </a:solidFill>
            <a:ln w="12700" cap="flat" cmpd="sng" algn="ctr">
              <a:noFill/>
              <a:prstDash val="solid"/>
              <a:miter lim="800000"/>
            </a:ln>
            <a:effectLst/>
          </p:spPr>
          <p:txBody>
            <a:bodyPr rtlCol="0" anchor="ctr">
              <a:normAutofit/>
            </a:bodyPr>
            <a:lstStyle/>
            <a:p>
              <a:pPr algn="ctr">
                <a:lnSpc>
                  <a:spcPct val="120000"/>
                </a:lnSpc>
              </a:pPr>
              <a:endParaRPr lang="zh-CN" altLang="en-US" sz="36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2" name="文本框 21"/>
            <p:cNvSpPr txBox="1"/>
            <p:nvPr>
              <p:custDataLst>
                <p:tags r:id="rId5"/>
              </p:custDataLst>
            </p:nvPr>
          </p:nvSpPr>
          <p:spPr>
            <a:xfrm>
              <a:off x="20277" y="7641"/>
              <a:ext cx="6832" cy="1320"/>
            </a:xfrm>
            <a:prstGeom prst="rect">
              <a:avLst/>
            </a:prstGeom>
          </p:spPr>
          <p:txBody>
            <a:bodyPr wrap="square" lIns="90000" tIns="46800" rIns="90000" bIns="46800" anchor="b" anchorCtr="0">
              <a:normAutofit/>
            </a:bodyPr>
            <a:lstStyle>
              <a:defPPr>
                <a:defRPr lang="zh-CN"/>
              </a:defPPr>
              <a:lvl1pPr>
                <a:defRPr>
                  <a:solidFill>
                    <a:srgbClr val="000000">
                      <a:lumMod val="75000"/>
                    </a:srgbClr>
                  </a:solidFill>
                  <a:latin typeface="Calibri Light" panose="020F0302020204030204"/>
                </a:defRPr>
              </a:lvl1pPr>
            </a:lstStyle>
            <a:p>
              <a:pPr algn="l">
                <a:lnSpc>
                  <a:spcPct val="120000"/>
                </a:lnSpc>
              </a:pPr>
              <a:r>
                <a:rPr lang="zh-CN" altLang="en-US" sz="3600" b="1" spc="300">
                  <a:solidFill>
                    <a:srgbClr val="000000"/>
                  </a:solidFill>
                  <a:latin typeface="Arial" panose="020B0604020202090204" pitchFamily="34" charset="0"/>
                  <a:ea typeface="微软雅黑" charset="-122"/>
                  <a:cs typeface="+mn-ea"/>
                  <a:sym typeface="Arial" panose="020B0604020202090204" pitchFamily="34" charset="0"/>
                </a:rPr>
                <a:t>主题设计稿</a:t>
              </a:r>
              <a:endParaRPr lang="zh-CN" altLang="en-US" sz="3600" b="1" spc="300">
                <a:solidFill>
                  <a:srgbClr val="000000"/>
                </a:solidFill>
                <a:latin typeface="Arial" panose="020B0604020202090204" pitchFamily="34" charset="0"/>
                <a:ea typeface="微软雅黑" charset="-122"/>
                <a:cs typeface="+mn-ea"/>
                <a:sym typeface="Arial" panose="020B0604020202090204" pitchFamily="34" charset="0"/>
              </a:endParaRPr>
            </a:p>
          </p:txBody>
        </p:sp>
        <p:sp>
          <p:nvSpPr>
            <p:cNvPr id="23" name="文本框 22"/>
            <p:cNvSpPr txBox="1"/>
            <p:nvPr>
              <p:custDataLst>
                <p:tags r:id="rId6"/>
              </p:custDataLst>
            </p:nvPr>
          </p:nvSpPr>
          <p:spPr>
            <a:xfrm>
              <a:off x="20298" y="9094"/>
              <a:ext cx="12573" cy="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90204" pitchFamily="34" charset="0"/>
                <a:buNone/>
                <a:defRPr>
                  <a:solidFill>
                    <a:srgbClr val="000000">
                      <a:lumMod val="75000"/>
                    </a:srgbClr>
                  </a:solidFill>
                  <a:latin typeface="Calibri Light" panose="020F0302020204030204"/>
                  <a:ea typeface="微软雅黑" charset="-122"/>
                </a:defRPr>
              </a:lvl1pPr>
              <a:lvl2pPr marL="742950" indent="-285750">
                <a:defRPr>
                  <a:latin typeface="Calibri" panose="020F0502020204030204" pitchFamily="34" charset="0"/>
                  <a:ea typeface="微软雅黑" charset="-122"/>
                </a:defRPr>
              </a:lvl2pPr>
              <a:lvl3pPr marL="1143000" indent="-228600">
                <a:defRPr>
                  <a:latin typeface="Calibri" panose="020F0502020204030204" pitchFamily="34" charset="0"/>
                  <a:ea typeface="微软雅黑" charset="-122"/>
                </a:defRPr>
              </a:lvl3pPr>
              <a:lvl4pPr marL="1600200" indent="-228600">
                <a:defRPr>
                  <a:latin typeface="Calibri" panose="020F0502020204030204" pitchFamily="34" charset="0"/>
                  <a:ea typeface="微软雅黑" charset="-122"/>
                </a:defRPr>
              </a:lvl4pPr>
              <a:lvl5pPr marL="2057400" indent="-228600">
                <a:defRPr>
                  <a:latin typeface="Calibri" panose="020F0502020204030204" pitchFamily="34" charset="0"/>
                  <a:ea typeface="微软雅黑" charset="-122"/>
                </a:defRPr>
              </a:lvl5pPr>
              <a:lvl6pPr marL="25146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6pPr>
              <a:lvl7pPr marL="29718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7pPr>
              <a:lvl8pPr marL="34290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8pPr>
              <a:lvl9pPr marL="38862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9pPr>
            </a:lstStyle>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只接受原创</a:t>
              </a:r>
              <a:r>
                <a:rPr lang="zh-CN" altLang="en-US" sz="2800" b="0" spc="150">
                  <a:solidFill>
                    <a:srgbClr val="000000"/>
                  </a:solidFill>
                  <a:latin typeface="Arial" panose="020B0604020202090204" pitchFamily="34" charset="0"/>
                  <a:sym typeface="Arial" panose="020B0604020202090204" pitchFamily="34" charset="0"/>
                </a:rPr>
                <a:t>设计</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避免使用需要商用授权的字体、图片等资源</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至少包含主题开发文档中主要模板的设计稽</a:t>
              </a:r>
              <a:endParaRPr lang="zh-CN" altLang="en-US" sz="2800" b="0" spc="150">
                <a:solidFill>
                  <a:srgbClr val="000000"/>
                </a:solidFill>
                <a:latin typeface="Arial" panose="020B0604020202090204" pitchFamily="34" charset="0"/>
                <a:sym typeface="Arial" panose="020B0604020202090204" pitchFamily="34" charset="0"/>
              </a:endParaRPr>
            </a:p>
          </p:txBody>
        </p:sp>
        <p:sp>
          <p:nvSpPr>
            <p:cNvPr id="20" name="文本框 19"/>
            <p:cNvSpPr txBox="1"/>
            <p:nvPr>
              <p:custDataLst>
                <p:tags r:id="rId7"/>
              </p:custDataLst>
            </p:nvPr>
          </p:nvSpPr>
          <p:spPr>
            <a:xfrm>
              <a:off x="7863" y="9285"/>
              <a:ext cx="6832" cy="1320"/>
            </a:xfrm>
            <a:prstGeom prst="rect">
              <a:avLst/>
            </a:prstGeom>
          </p:spPr>
          <p:txBody>
            <a:bodyPr wrap="square" lIns="90000" tIns="46800" rIns="90000" bIns="46800" anchor="b" anchorCtr="0">
              <a:normAutofit/>
            </a:bodyPr>
            <a:lstStyle>
              <a:defPPr>
                <a:defRPr lang="zh-CN"/>
              </a:defPPr>
              <a:lvl1pPr>
                <a:defRPr>
                  <a:solidFill>
                    <a:srgbClr val="000000">
                      <a:lumMod val="75000"/>
                    </a:srgbClr>
                  </a:solidFill>
                  <a:latin typeface="Calibri Light" panose="020F0302020204030204"/>
                </a:defRPr>
              </a:lvl1pPr>
            </a:lstStyle>
            <a:p>
              <a:pPr algn="r">
                <a:lnSpc>
                  <a:spcPct val="120000"/>
                </a:lnSpc>
              </a:pPr>
              <a:r>
                <a:rPr lang="zh-CN" altLang="en-US" sz="3600" b="1" spc="300">
                  <a:solidFill>
                    <a:srgbClr val="000000"/>
                  </a:solidFill>
                  <a:latin typeface="Arial" panose="020B0604020202090204" pitchFamily="34" charset="0"/>
                  <a:ea typeface="微软雅黑" charset="-122"/>
                  <a:cs typeface="+mn-ea"/>
                  <a:sym typeface="Arial" panose="020B0604020202090204" pitchFamily="34" charset="0"/>
                </a:rPr>
                <a:t>成品主题</a:t>
              </a:r>
              <a:endParaRPr lang="zh-CN" altLang="en-US" sz="3600" b="1" spc="300">
                <a:solidFill>
                  <a:srgbClr val="000000"/>
                </a:solidFill>
                <a:latin typeface="Arial" panose="020B0604020202090204" pitchFamily="34" charset="0"/>
                <a:ea typeface="微软雅黑" charset="-122"/>
                <a:cs typeface="+mn-ea"/>
                <a:sym typeface="Arial" panose="020B0604020202090204" pitchFamily="34" charset="0"/>
              </a:endParaRPr>
            </a:p>
          </p:txBody>
        </p:sp>
        <p:sp>
          <p:nvSpPr>
            <p:cNvPr id="21" name="文本框 20"/>
            <p:cNvSpPr txBox="1"/>
            <p:nvPr>
              <p:custDataLst>
                <p:tags r:id="rId8"/>
              </p:custDataLst>
            </p:nvPr>
          </p:nvSpPr>
          <p:spPr>
            <a:xfrm>
              <a:off x="3943" y="11140"/>
              <a:ext cx="12843" cy="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fontAlgn="base">
                <a:spcBef>
                  <a:spcPct val="0"/>
                </a:spcBef>
                <a:spcAft>
                  <a:spcPct val="0"/>
                </a:spcAft>
                <a:buFont typeface="Arial" panose="020B0604020202090204" pitchFamily="34" charset="0"/>
                <a:buNone/>
                <a:defRPr>
                  <a:solidFill>
                    <a:srgbClr val="000000">
                      <a:lumMod val="75000"/>
                    </a:srgbClr>
                  </a:solidFill>
                  <a:latin typeface="Calibri Light" panose="020F0302020204030204"/>
                  <a:ea typeface="微软雅黑" charset="-122"/>
                </a:defRPr>
              </a:lvl1pPr>
              <a:lvl2pPr marL="742950" indent="-285750">
                <a:defRPr>
                  <a:latin typeface="Calibri" panose="020F0502020204030204" pitchFamily="34" charset="0"/>
                  <a:ea typeface="微软雅黑" charset="-122"/>
                </a:defRPr>
              </a:lvl2pPr>
              <a:lvl3pPr marL="1143000" indent="-228600">
                <a:defRPr>
                  <a:latin typeface="Calibri" panose="020F0502020204030204" pitchFamily="34" charset="0"/>
                  <a:ea typeface="微软雅黑" charset="-122"/>
                </a:defRPr>
              </a:lvl3pPr>
              <a:lvl4pPr marL="1600200" indent="-228600">
                <a:defRPr>
                  <a:latin typeface="Calibri" panose="020F0502020204030204" pitchFamily="34" charset="0"/>
                  <a:ea typeface="微软雅黑" charset="-122"/>
                </a:defRPr>
              </a:lvl4pPr>
              <a:lvl5pPr marL="2057400" indent="-228600">
                <a:defRPr>
                  <a:latin typeface="Calibri" panose="020F0502020204030204" pitchFamily="34" charset="0"/>
                  <a:ea typeface="微软雅黑" charset="-122"/>
                </a:defRPr>
              </a:lvl5pPr>
              <a:lvl6pPr marL="25146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6pPr>
              <a:lvl7pPr marL="29718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7pPr>
              <a:lvl8pPr marL="34290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8pPr>
              <a:lvl9pPr marL="38862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9pPr>
            </a:lstStyle>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对于移植及</a:t>
              </a:r>
              <a:r>
                <a:rPr lang="zh-CN" altLang="en-US" sz="2800" b="0" spc="150">
                  <a:solidFill>
                    <a:srgbClr val="000000"/>
                  </a:solidFill>
                  <a:latin typeface="Arial" panose="020B0604020202090204" pitchFamily="34" charset="0"/>
                  <a:sym typeface="Arial" panose="020B0604020202090204" pitchFamily="34" charset="0"/>
                </a:rPr>
                <a:t>仿站主题，给出原主题代码仓库或站点地址</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对于原创设计主题，给出设计说明及设计稿（如果有）</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避免使用需要商用授权的字体、图片等资源</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至少包含主题开发文档中主要模板的实现</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需提供主题源码及最终安装包</a:t>
              </a:r>
              <a:endParaRPr lang="zh-CN" altLang="en-US" sz="2800" b="0" spc="150">
                <a:solidFill>
                  <a:srgbClr val="000000"/>
                </a:solidFill>
                <a:latin typeface="Arial" panose="020B0604020202090204" pitchFamily="34" charset="0"/>
                <a:sym typeface="Arial" panose="020B0604020202090204" pitchFamily="34" charset="0"/>
              </a:endParaRPr>
            </a:p>
          </p:txBody>
        </p:sp>
      </p:grpSp>
      <p:sp>
        <p:nvSpPr>
          <p:cNvPr id="2" name="文本框 1"/>
          <p:cNvSpPr txBox="1"/>
          <p:nvPr/>
        </p:nvSpPr>
        <p:spPr>
          <a:xfrm>
            <a:off x="2408873" y="1961515"/>
            <a:ext cx="19566255" cy="1988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1016000" algn="l" defTabSz="182880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1463267244"/>
                </a:ext>
              </a:extLst>
            </a:pPr>
            <a:r>
              <a:rPr lang="zh-CN" altLang="en-US" sz="4000" dirty="0">
                <a:solidFill>
                  <a:srgbClr val="5E5E5E"/>
                </a:solidFill>
                <a:latin typeface="Helvetica"/>
                <a:ea typeface="Helvetica"/>
                <a:cs typeface="Helvetica"/>
                <a:sym typeface="+mn-ea"/>
              </a:rPr>
              <a:t>请将参与征集的作品以邮件形式发送至hi@halo.run，标题包含【主题投稿】。目前，我们支持以</a:t>
            </a:r>
            <a:r>
              <a:rPr lang="zh-CN" altLang="en-US" sz="4000" dirty="0">
                <a:solidFill>
                  <a:srgbClr val="FF0000"/>
                </a:solidFill>
                <a:latin typeface="Helvetica"/>
                <a:ea typeface="Helvetica"/>
                <a:cs typeface="Helvetica"/>
                <a:sym typeface="+mn-ea"/>
              </a:rPr>
              <a:t>成品主题</a:t>
            </a:r>
            <a:r>
              <a:rPr lang="zh-CN" altLang="en-US" sz="4000" dirty="0">
                <a:solidFill>
                  <a:srgbClr val="5E5E5E"/>
                </a:solidFill>
                <a:latin typeface="Helvetica"/>
                <a:ea typeface="Helvetica"/>
                <a:cs typeface="Helvetica"/>
                <a:sym typeface="+mn-ea"/>
              </a:rPr>
              <a:t>或</a:t>
            </a:r>
            <a:r>
              <a:rPr lang="zh-CN" altLang="en-US" sz="4000" dirty="0">
                <a:solidFill>
                  <a:srgbClr val="FF0000"/>
                </a:solidFill>
                <a:latin typeface="Helvetica"/>
                <a:ea typeface="Helvetica"/>
                <a:cs typeface="Helvetica"/>
                <a:sym typeface="+mn-ea"/>
              </a:rPr>
              <a:t>主题设计稿</a:t>
            </a:r>
            <a:r>
              <a:rPr lang="zh-CN" altLang="en-US" sz="4000" dirty="0">
                <a:solidFill>
                  <a:srgbClr val="5E5E5E"/>
                </a:solidFill>
                <a:latin typeface="Helvetica"/>
                <a:ea typeface="Helvetica"/>
                <a:cs typeface="Helvetica"/>
                <a:sym typeface="+mn-ea"/>
              </a:rPr>
              <a:t>两种形式进行作品投递。</a:t>
            </a:r>
            <a:endParaRPr lang="zh-CN" altLang="en-US" sz="4000" dirty="0">
              <a:solidFill>
                <a:srgbClr val="5E5E5E"/>
              </a:solidFill>
              <a:latin typeface="Helvetica"/>
              <a:ea typeface="Helvetica"/>
              <a:cs typeface="Helvetica"/>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84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拓展活动：</a:t>
            </a:r>
            <a:r>
              <a:rPr lang="en-US" altLang="zh-CN" sz="5400" b="0" dirty="0">
                <a:latin typeface="方正黑体简体" panose="02010601030101010101" charset="-122"/>
                <a:ea typeface="方正黑体简体" panose="02010601030101010101" charset="-122"/>
              </a:rPr>
              <a:t>Halo </a:t>
            </a:r>
            <a:r>
              <a:rPr lang="zh-CN" altLang="en-US" sz="5400" b="0" dirty="0">
                <a:latin typeface="方正黑体简体" panose="02010601030101010101" charset="-122"/>
                <a:ea typeface="方正黑体简体" panose="02010601030101010101" charset="-122"/>
              </a:rPr>
              <a:t>主题征集</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pic>
        <p:nvPicPr>
          <p:cNvPr id="4" name="图片 3"/>
          <p:cNvPicPr>
            <a:picLocks noChangeAspect="1"/>
          </p:cNvPicPr>
          <p:nvPr/>
        </p:nvPicPr>
        <p:blipFill>
          <a:blip r:embed="rId1"/>
          <a:stretch>
            <a:fillRect/>
          </a:stretch>
        </p:blipFill>
        <p:spPr>
          <a:xfrm>
            <a:off x="1536065" y="5274310"/>
            <a:ext cx="11590655" cy="6489065"/>
          </a:xfrm>
          <a:prstGeom prst="rect">
            <a:avLst/>
          </a:prstGeom>
        </p:spPr>
      </p:pic>
      <p:sp>
        <p:nvSpPr>
          <p:cNvPr id="5" name="文本框 4"/>
          <p:cNvSpPr txBox="1"/>
          <p:nvPr/>
        </p:nvSpPr>
        <p:spPr>
          <a:xfrm>
            <a:off x="2408873" y="1930400"/>
            <a:ext cx="19566255" cy="29121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1016000" algn="l" defTabSz="182880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1463267244"/>
                </a:ext>
              </a:extLst>
            </a:pPr>
            <a:r>
              <a:rPr lang="zh-CN" altLang="en-US" sz="4000" dirty="0">
                <a:solidFill>
                  <a:srgbClr val="5E5E5E"/>
                </a:solidFill>
                <a:latin typeface="Helvetica"/>
                <a:ea typeface="Helvetica"/>
                <a:cs typeface="Helvetica"/>
                <a:sym typeface="+mn-ea"/>
              </a:rPr>
              <a:t>我们会在接收作品后 5 个工作日内评估投递作品是否「入围」，并回复邮件通知。每一位符合投递要求的主题征集的参与者，我们都会赠送精美的「</a:t>
            </a:r>
            <a:r>
              <a:rPr lang="en-US" altLang="zh-CN" sz="4000" dirty="0">
                <a:solidFill>
                  <a:srgbClr val="5E5E5E"/>
                </a:solidFill>
                <a:latin typeface="Helvetica"/>
                <a:ea typeface="Helvetica"/>
                <a:cs typeface="Helvetica"/>
                <a:sym typeface="+mn-ea"/>
              </a:rPr>
              <a:t> </a:t>
            </a:r>
            <a:r>
              <a:rPr lang="zh-CN" altLang="en-US" sz="4000" dirty="0">
                <a:solidFill>
                  <a:srgbClr val="5E5E5E"/>
                </a:solidFill>
                <a:latin typeface="Helvetica"/>
                <a:ea typeface="Helvetica"/>
                <a:cs typeface="Helvetica"/>
                <a:sym typeface="+mn-ea"/>
              </a:rPr>
              <a:t>Halo</a:t>
            </a:r>
            <a:r>
              <a:rPr lang="en-US" altLang="zh-CN" sz="4000" dirty="0">
                <a:solidFill>
                  <a:srgbClr val="5E5E5E"/>
                </a:solidFill>
                <a:latin typeface="Helvetica"/>
                <a:ea typeface="Helvetica"/>
                <a:cs typeface="Helvetica"/>
                <a:sym typeface="+mn-ea"/>
              </a:rPr>
              <a:t> </a:t>
            </a:r>
            <a:r>
              <a:rPr lang="zh-CN" altLang="en-US" sz="4000" dirty="0">
                <a:solidFill>
                  <a:srgbClr val="5E5E5E"/>
                </a:solidFill>
                <a:latin typeface="Helvetica"/>
                <a:ea typeface="Helvetica"/>
                <a:cs typeface="Helvetica"/>
                <a:sym typeface="+mn-ea"/>
              </a:rPr>
              <a:t>周边伴手礼</a:t>
            </a:r>
            <a:r>
              <a:rPr lang="zh-CN" altLang="en-US" sz="4000" dirty="0">
                <a:solidFill>
                  <a:srgbClr val="5E5E5E"/>
                </a:solidFill>
                <a:latin typeface="Helvetica"/>
                <a:ea typeface="Helvetica"/>
                <a:cs typeface="Helvetica"/>
                <a:sym typeface="+mn-ea"/>
              </a:rPr>
              <a:t>」</a:t>
            </a:r>
            <a:r>
              <a:rPr lang="zh-CN" altLang="en-US" sz="4000" dirty="0">
                <a:solidFill>
                  <a:srgbClr val="5E5E5E"/>
                </a:solidFill>
                <a:latin typeface="Helvetica"/>
                <a:ea typeface="Helvetica"/>
                <a:cs typeface="Helvetica"/>
                <a:sym typeface="+mn-ea"/>
              </a:rPr>
              <a:t>一份。</a:t>
            </a:r>
            <a:endParaRPr lang="zh-CN" altLang="en-US" sz="4000" dirty="0">
              <a:solidFill>
                <a:srgbClr val="5E5E5E"/>
              </a:solidFill>
              <a:latin typeface="Helvetica"/>
              <a:ea typeface="Helvetica"/>
              <a:cs typeface="Helvetica"/>
              <a:sym typeface="+mn-ea"/>
            </a:endParaRPr>
          </a:p>
        </p:txBody>
      </p:sp>
      <p:pic>
        <p:nvPicPr>
          <p:cNvPr id="6" name="图片 5"/>
          <p:cNvPicPr>
            <a:picLocks noChangeAspect="1"/>
          </p:cNvPicPr>
          <p:nvPr/>
        </p:nvPicPr>
        <p:blipFill>
          <a:blip r:embed="rId2"/>
          <a:stretch>
            <a:fillRect/>
          </a:stretch>
        </p:blipFill>
        <p:spPr>
          <a:xfrm>
            <a:off x="15720060" y="5777865"/>
            <a:ext cx="5638800" cy="5372100"/>
          </a:xfrm>
          <a:prstGeom prst="rect">
            <a:avLst/>
          </a:prstGeom>
        </p:spPr>
      </p:pic>
      <p:sp>
        <p:nvSpPr>
          <p:cNvPr id="8" name="文本框 7"/>
          <p:cNvSpPr txBox="1"/>
          <p:nvPr/>
        </p:nvSpPr>
        <p:spPr>
          <a:xfrm>
            <a:off x="22292945" y="6226810"/>
            <a:ext cx="880745" cy="45554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a:ln>
                  <a:noFill/>
                </a:ln>
                <a:solidFill>
                  <a:srgbClr val="7030A0"/>
                </a:solidFill>
                <a:effectLst/>
                <a:uFillTx/>
                <a:latin typeface="Helvetica Neue" panose="02000503000000020004"/>
                <a:ea typeface="Helvetica Neue" panose="02000503000000020004"/>
                <a:cs typeface="Helvetica Neue" panose="02000503000000020004"/>
                <a:sym typeface="Helvetica Neue" panose="02000503000000020004"/>
              </a:rPr>
              <a:t>扫码了解详情</a:t>
            </a:r>
            <a:endParaRPr kumimoji="0" lang="zh-CN" altLang="en-US" sz="4800" b="1" i="0" u="none" strike="noStrike" cap="none" spc="0" normalizeH="0" baseline="0">
              <a:ln>
                <a:noFill/>
              </a:ln>
              <a:solidFill>
                <a:srgbClr val="7030A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3809794" y="1422400"/>
            <a:ext cx="172091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五、</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a:t>
            </a:r>
            <a:r>
              <a:rPr lang="zh-CN" altLang="en-US" dirty="0">
                <a:latin typeface="Times New Roman Bold" panose="02020603050405020304" charset="0"/>
                <a:ea typeface="方正黑体简体" panose="02010601030101010101" charset="-122"/>
                <a:cs typeface="Times New Roman Bold" panose="02020603050405020304" charset="0"/>
                <a:sym typeface="微软雅黑" charset="-122"/>
              </a:rPr>
              <a:t>MeterSphere</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 专业测试云》教学视频课程</a:t>
            </a:r>
            <a:endPar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endParaRPr>
          </a:p>
        </p:txBody>
      </p:sp>
      <p:sp>
        <p:nvSpPr>
          <p:cNvPr id="11" name="文本框 10"/>
          <p:cNvSpPr txBox="1"/>
          <p:nvPr/>
        </p:nvSpPr>
        <p:spPr>
          <a:xfrm>
            <a:off x="3273108" y="11265134"/>
            <a:ext cx="17837783"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访问页面：</a:t>
            </a:r>
            <a:r>
              <a:rPr lang="en-GB" altLang="zh-CN" dirty="0">
                <a:hlinkClick r:id="rId1"/>
              </a:rPr>
              <a:t>https://edu.fit2cloud.com/page/2635108?navIndex=1</a:t>
            </a:r>
            <a:r>
              <a:rPr lang="zh-CN" altLang="en-US" dirty="0"/>
              <a:t> </a:t>
            </a:r>
            <a:endParaRPr lang="en-US" altLang="zh-CN" dirty="0"/>
          </a:p>
        </p:txBody>
      </p:sp>
      <p:grpSp>
        <p:nvGrpSpPr>
          <p:cNvPr id="12" name="组合 11"/>
          <p:cNvGrpSpPr/>
          <p:nvPr/>
        </p:nvGrpSpPr>
        <p:grpSpPr>
          <a:xfrm>
            <a:off x="1284605" y="3258185"/>
            <a:ext cx="22101810" cy="7199630"/>
            <a:chOff x="2532" y="5245"/>
            <a:chExt cx="34806" cy="11338"/>
          </a:xfrm>
        </p:grpSpPr>
        <p:pic>
          <p:nvPicPr>
            <p:cNvPr id="5" name="图片 4"/>
            <p:cNvPicPr>
              <a:picLocks noChangeAspect="1"/>
            </p:cNvPicPr>
            <p:nvPr/>
          </p:nvPicPr>
          <p:blipFill>
            <a:blip r:embed="rId2"/>
            <a:stretch>
              <a:fillRect/>
            </a:stretch>
          </p:blipFill>
          <p:spPr>
            <a:xfrm>
              <a:off x="21128" y="5245"/>
              <a:ext cx="16211" cy="11339"/>
            </a:xfrm>
            <a:prstGeom prst="rect">
              <a:avLst/>
            </a:prstGeom>
          </p:spPr>
        </p:pic>
        <p:pic>
          <p:nvPicPr>
            <p:cNvPr id="9" name="图片 8"/>
            <p:cNvPicPr>
              <a:picLocks noChangeAspect="1"/>
            </p:cNvPicPr>
            <p:nvPr/>
          </p:nvPicPr>
          <p:blipFill>
            <a:blip r:embed="rId3"/>
            <a:stretch>
              <a:fillRect/>
            </a:stretch>
          </p:blipFill>
          <p:spPr>
            <a:xfrm>
              <a:off x="2532" y="5245"/>
              <a:ext cx="17953" cy="11339"/>
            </a:xfrm>
            <a:prstGeom prst="rect">
              <a:avLst/>
            </a:prstGeom>
          </p:spPr>
        </p:pic>
      </p:grpSp>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持续测试是持续交付发展的必然需求"/>
          <p:cNvSpPr txBox="1"/>
          <p:nvPr/>
        </p:nvSpPr>
        <p:spPr>
          <a:xfrm>
            <a:off x="2771464" y="1418003"/>
            <a:ext cx="188410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六、</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软件测试工程师</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官方资格认证</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011" y="3329776"/>
            <a:ext cx="11583979" cy="8139676"/>
          </a:xfrm>
          <a:prstGeom prst="rect">
            <a:avLst/>
          </a:prstGeom>
          <a:noFill/>
          <a:effectLst>
            <a:reflection blurRad="25400" stA="42000" endA="300" endPos="15000" dir="5400000" sy="-100000" algn="bl" rotWithShape="0"/>
          </a:effectLst>
          <a:extLst>
            <a:ext uri="{909E8E84-426E-40DD-AFC4-6F175D3DCCD1}">
              <a14:hiddenFill xmlns:a14="http://schemas.microsoft.com/office/drawing/2010/main">
                <a:solidFill>
                  <a:srgbClr val="FFFFFF"/>
                </a:solidFill>
              </a14:hiddenFill>
            </a:ext>
          </a:extLst>
        </p:spPr>
      </p:pic>
      <p:sp>
        <p:nvSpPr>
          <p:cNvPr id="4"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298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专项服务</a:t>
            </a:r>
            <a:endParaRPr lang="zh-CN" altLang="en-US" sz="5400" b="0" dirty="0">
              <a:latin typeface="方正黑体简体" panose="02010601030101010101" charset="-122"/>
              <a:ea typeface="方正黑体简体" panose="02010601030101010101" charset="-122"/>
            </a:endParaRPr>
          </a:p>
        </p:txBody>
      </p:sp>
      <p:grpSp>
        <p:nvGrpSpPr>
          <p:cNvPr id="3" name="组合 2"/>
          <p:cNvGrpSpPr/>
          <p:nvPr/>
        </p:nvGrpSpPr>
        <p:grpSpPr>
          <a:xfrm>
            <a:off x="2454275" y="2862580"/>
            <a:ext cx="19475450" cy="7990840"/>
            <a:chOff x="3375" y="5583"/>
            <a:chExt cx="30670" cy="12584"/>
          </a:xfrm>
        </p:grpSpPr>
        <p:sp>
          <p:nvSpPr>
            <p:cNvPr id="25" name="平行四边形 24"/>
            <p:cNvSpPr/>
            <p:nvPr>
              <p:custDataLst>
                <p:tags r:id="rId1"/>
              </p:custDataLst>
            </p:nvPr>
          </p:nvSpPr>
          <p:spPr>
            <a:xfrm>
              <a:off x="19846" y="9604"/>
              <a:ext cx="8328" cy="1031"/>
            </a:xfrm>
            <a:prstGeom prst="parallelogram">
              <a:avLst/>
            </a:prstGeom>
            <a:solidFill>
              <a:srgbClr val="8D41CB">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21" name="平行四边形 20"/>
            <p:cNvSpPr/>
            <p:nvPr>
              <p:custDataLst>
                <p:tags r:id="rId2"/>
              </p:custDataLst>
            </p:nvPr>
          </p:nvSpPr>
          <p:spPr>
            <a:xfrm>
              <a:off x="19431" y="10195"/>
              <a:ext cx="14614" cy="4520"/>
            </a:xfrm>
            <a:prstGeom prst="parallelogram">
              <a:avLst>
                <a:gd name="adj" fmla="val 14222"/>
              </a:avLst>
            </a:prstGeom>
            <a:gradFill>
              <a:gsLst>
                <a:gs pos="0">
                  <a:srgbClr val="8D41CB">
                    <a:lumMod val="20000"/>
                    <a:lumOff val="80000"/>
                    <a:alpha val="2000"/>
                  </a:srgbClr>
                </a:gs>
                <a:gs pos="100000">
                  <a:srgbClr val="8D41CB">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26" name="平行四边形 25"/>
            <p:cNvSpPr/>
            <p:nvPr>
              <p:custDataLst>
                <p:tags r:id="rId3"/>
              </p:custDataLst>
            </p:nvPr>
          </p:nvSpPr>
          <p:spPr>
            <a:xfrm>
              <a:off x="19064" y="9036"/>
              <a:ext cx="8702" cy="1750"/>
            </a:xfrm>
            <a:prstGeom prst="parallelogram">
              <a:avLst/>
            </a:prstGeom>
            <a:solidFill>
              <a:srgbClr val="8D41CB"/>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40" name="文本框 39"/>
            <p:cNvSpPr txBox="1"/>
            <p:nvPr>
              <p:custDataLst>
                <p:tags r:id="rId4"/>
              </p:custDataLst>
            </p:nvPr>
          </p:nvSpPr>
          <p:spPr>
            <a:xfrm>
              <a:off x="31016" y="9362"/>
              <a:ext cx="1728" cy="1096"/>
            </a:xfrm>
            <a:prstGeom prst="rect">
              <a:avLst/>
            </a:prstGeom>
            <a:noFill/>
          </p:spPr>
          <p:txBody>
            <a:bodyPr wrap="square" rtlCol="0" anchor="ctr" anchorCtr="0">
              <a:normAutofit/>
            </a:bodyPr>
            <a:lstStyle/>
            <a:p>
              <a:pPr algn="ctr"/>
              <a:r>
                <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03</a:t>
              </a:r>
              <a:endPar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41" name="直接箭头连接符 40"/>
            <p:cNvCxnSpPr/>
            <p:nvPr>
              <p:custDataLst>
                <p:tags r:id="rId5"/>
              </p:custDataLst>
            </p:nvPr>
          </p:nvCxnSpPr>
          <p:spPr>
            <a:xfrm>
              <a:off x="28709" y="10038"/>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22" name="文本框 21"/>
            <p:cNvSpPr txBox="1"/>
            <p:nvPr>
              <p:custDataLst>
                <p:tags r:id="rId6"/>
              </p:custDataLst>
            </p:nvPr>
          </p:nvSpPr>
          <p:spPr>
            <a:xfrm>
              <a:off x="20106" y="9314"/>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软件测试教学实验室</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34" name="文本框 33"/>
            <p:cNvSpPr txBox="1"/>
            <p:nvPr>
              <p:custDataLst>
                <p:tags r:id="rId7"/>
              </p:custDataLst>
            </p:nvPr>
          </p:nvSpPr>
          <p:spPr>
            <a:xfrm>
              <a:off x="21074" y="11415"/>
              <a:ext cx="10780" cy="2987"/>
            </a:xfrm>
            <a:prstGeom prst="rect">
              <a:avLst/>
            </a:prstGeom>
            <a:noFill/>
          </p:spPr>
          <p:txBody>
            <a:bodyPr wrap="square" rtlCol="0" anchor="t">
              <a:normAutofit/>
            </a:bodyPr>
            <a:lstStyle/>
            <a:p>
              <a:pPr algn="l" fontAlgn="auto">
                <a:lnSpc>
                  <a:spcPct val="130000"/>
                </a:lnSpc>
                <a:spcAft>
                  <a:spcPts val="1000"/>
                </a:spcAft>
              </a:pPr>
              <a:r>
                <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提供一套独立部署的 MeterSphere 专业测试云平台以及相关技术支持服务；</a:t>
              </a:r>
              <a:endPar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a:p>
              <a:pPr algn="l" fontAlgn="auto">
                <a:lnSpc>
                  <a:spcPct val="130000"/>
                </a:lnSpc>
                <a:spcAft>
                  <a:spcPts val="1000"/>
                </a:spcAft>
              </a:pPr>
              <a:r>
                <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提供一套独立部署的企业级软件待测环境以及相关技术支持服务。</a:t>
              </a:r>
              <a:endPar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p:txBody>
        </p:sp>
        <p:sp>
          <p:nvSpPr>
            <p:cNvPr id="29" name="平行四边形 28"/>
            <p:cNvSpPr/>
            <p:nvPr>
              <p:custDataLst>
                <p:tags r:id="rId8"/>
              </p:custDataLst>
            </p:nvPr>
          </p:nvSpPr>
          <p:spPr>
            <a:xfrm>
              <a:off x="4157" y="6152"/>
              <a:ext cx="8328" cy="1031"/>
            </a:xfrm>
            <a:prstGeom prst="parallelogram">
              <a:avLst/>
            </a:prstGeom>
            <a:solidFill>
              <a:srgbClr val="7D01AA">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33" name="平行四边形 32"/>
            <p:cNvSpPr/>
            <p:nvPr>
              <p:custDataLst>
                <p:tags r:id="rId9"/>
              </p:custDataLst>
            </p:nvPr>
          </p:nvSpPr>
          <p:spPr>
            <a:xfrm>
              <a:off x="3741" y="6742"/>
              <a:ext cx="14614" cy="4520"/>
            </a:xfrm>
            <a:prstGeom prst="parallelogram">
              <a:avLst>
                <a:gd name="adj" fmla="val 14222"/>
              </a:avLst>
            </a:prstGeom>
            <a:gradFill>
              <a:gsLst>
                <a:gs pos="0">
                  <a:srgbClr val="7D01AA">
                    <a:lumMod val="20000"/>
                    <a:lumOff val="80000"/>
                    <a:alpha val="2000"/>
                  </a:srgbClr>
                </a:gs>
                <a:gs pos="100000">
                  <a:srgbClr val="7D01AA">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42" name="平行四边形 41"/>
            <p:cNvSpPr/>
            <p:nvPr>
              <p:custDataLst>
                <p:tags r:id="rId10"/>
              </p:custDataLst>
            </p:nvPr>
          </p:nvSpPr>
          <p:spPr>
            <a:xfrm>
              <a:off x="3375" y="5583"/>
              <a:ext cx="8702" cy="1750"/>
            </a:xfrm>
            <a:prstGeom prst="parallelogram">
              <a:avLst/>
            </a:prstGeom>
            <a:solidFill>
              <a:srgbClr val="7D01AA"/>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51" name="文本框 50"/>
            <p:cNvSpPr txBox="1"/>
            <p:nvPr>
              <p:custDataLst>
                <p:tags r:id="rId11"/>
              </p:custDataLst>
            </p:nvPr>
          </p:nvSpPr>
          <p:spPr>
            <a:xfrm>
              <a:off x="15327" y="5910"/>
              <a:ext cx="1728" cy="1096"/>
            </a:xfrm>
            <a:prstGeom prst="rect">
              <a:avLst/>
            </a:prstGeom>
            <a:noFill/>
          </p:spPr>
          <p:txBody>
            <a:bodyPr wrap="square" rtlCol="0" anchor="ctr" anchorCtr="0">
              <a:normAutofit/>
            </a:bodyPr>
            <a:lstStyle/>
            <a:p>
              <a:pPr algn="ctr"/>
              <a:r>
                <a:rPr lang="en-US" altLang="zh-CN" sz="2800" dirty="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01</a:t>
              </a:r>
              <a:endParaRPr lang="en-US" altLang="zh-CN" sz="2800" dirty="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54" name="直接箭头连接符 53"/>
            <p:cNvCxnSpPr/>
            <p:nvPr>
              <p:custDataLst>
                <p:tags r:id="rId12"/>
              </p:custDataLst>
            </p:nvPr>
          </p:nvCxnSpPr>
          <p:spPr>
            <a:xfrm>
              <a:off x="13019" y="6585"/>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55" name="文本框 54"/>
            <p:cNvSpPr txBox="1"/>
            <p:nvPr>
              <p:custDataLst>
                <p:tags r:id="rId13"/>
              </p:custDataLst>
            </p:nvPr>
          </p:nvSpPr>
          <p:spPr>
            <a:xfrm>
              <a:off x="4417" y="5861"/>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免费教学服务</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56" name="文本框 55"/>
            <p:cNvSpPr txBox="1"/>
            <p:nvPr>
              <p:custDataLst>
                <p:tags r:id="rId14"/>
              </p:custDataLst>
            </p:nvPr>
          </p:nvSpPr>
          <p:spPr>
            <a:xfrm>
              <a:off x="5384" y="7963"/>
              <a:ext cx="10780" cy="2987"/>
            </a:xfrm>
            <a:prstGeom prst="rect">
              <a:avLst/>
            </a:prstGeom>
            <a:noFill/>
          </p:spPr>
          <p:txBody>
            <a:bodyPr wrap="square" rtlCol="0" anchor="t">
              <a:normAutofit/>
            </a:bodyPr>
            <a:lstStyle/>
            <a:p>
              <a:pPr marL="342900" indent="-342900" algn="l" fontAlgn="auto">
                <a:lnSpc>
                  <a:spcPct val="130000"/>
                </a:lnSpc>
                <a:spcAft>
                  <a:spcPts val="1000"/>
                </a:spcAft>
                <a:buFont typeface="Arial" panose="020B0604020202090204" pitchFamily="34" charset="0"/>
                <a:buChar char="•"/>
              </a:pPr>
              <a:r>
                <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提供免费的电子版《软件实验指导手册》以及教学 PPT；</a:t>
              </a:r>
              <a:endPar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提供在线测试环境及待测系统；</a:t>
              </a:r>
              <a:endPar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p:txBody>
        </p:sp>
        <p:sp>
          <p:nvSpPr>
            <p:cNvPr id="60" name="平行四边形 59"/>
            <p:cNvSpPr/>
            <p:nvPr>
              <p:custDataLst>
                <p:tags r:id="rId15"/>
              </p:custDataLst>
            </p:nvPr>
          </p:nvSpPr>
          <p:spPr>
            <a:xfrm>
              <a:off x="4157" y="13057"/>
              <a:ext cx="8328" cy="1031"/>
            </a:xfrm>
            <a:prstGeom prst="parallelogram">
              <a:avLst/>
            </a:prstGeom>
            <a:solidFill>
              <a:srgbClr val="892BC0">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2" name="平行四边形 61"/>
            <p:cNvSpPr/>
            <p:nvPr>
              <p:custDataLst>
                <p:tags r:id="rId16"/>
              </p:custDataLst>
            </p:nvPr>
          </p:nvSpPr>
          <p:spPr>
            <a:xfrm>
              <a:off x="3741" y="13647"/>
              <a:ext cx="14614" cy="4520"/>
            </a:xfrm>
            <a:prstGeom prst="parallelogram">
              <a:avLst>
                <a:gd name="adj" fmla="val 14222"/>
              </a:avLst>
            </a:prstGeom>
            <a:gradFill>
              <a:gsLst>
                <a:gs pos="0">
                  <a:srgbClr val="892BC0">
                    <a:lumMod val="20000"/>
                    <a:lumOff val="80000"/>
                    <a:alpha val="2000"/>
                  </a:srgbClr>
                </a:gs>
                <a:gs pos="100000">
                  <a:srgbClr val="8D41CB">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3" name="平行四边形 62"/>
            <p:cNvSpPr/>
            <p:nvPr>
              <p:custDataLst>
                <p:tags r:id="rId17"/>
              </p:custDataLst>
            </p:nvPr>
          </p:nvSpPr>
          <p:spPr>
            <a:xfrm>
              <a:off x="3375" y="12488"/>
              <a:ext cx="8702" cy="1750"/>
            </a:xfrm>
            <a:prstGeom prst="parallelogram">
              <a:avLst/>
            </a:prstGeom>
            <a:solidFill>
              <a:srgbClr val="892BC0"/>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4" name="文本框 63"/>
            <p:cNvSpPr txBox="1"/>
            <p:nvPr>
              <p:custDataLst>
                <p:tags r:id="rId18"/>
              </p:custDataLst>
            </p:nvPr>
          </p:nvSpPr>
          <p:spPr>
            <a:xfrm>
              <a:off x="15327" y="12815"/>
              <a:ext cx="1728" cy="1096"/>
            </a:xfrm>
            <a:prstGeom prst="rect">
              <a:avLst/>
            </a:prstGeom>
            <a:noFill/>
          </p:spPr>
          <p:txBody>
            <a:bodyPr wrap="square" rtlCol="0" anchor="ctr" anchorCtr="0">
              <a:normAutofit/>
            </a:bodyPr>
            <a:lstStyle/>
            <a:p>
              <a:pPr algn="ctr"/>
              <a:r>
                <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02</a:t>
              </a:r>
              <a:endPar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65" name="直接箭头连接符 64"/>
            <p:cNvCxnSpPr/>
            <p:nvPr>
              <p:custDataLst>
                <p:tags r:id="rId19"/>
              </p:custDataLst>
            </p:nvPr>
          </p:nvCxnSpPr>
          <p:spPr>
            <a:xfrm>
              <a:off x="13019" y="13490"/>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66" name="文本框 65"/>
            <p:cNvSpPr txBox="1"/>
            <p:nvPr>
              <p:custDataLst>
                <p:tags r:id="rId20"/>
              </p:custDataLst>
            </p:nvPr>
          </p:nvSpPr>
          <p:spPr>
            <a:xfrm>
              <a:off x="4417" y="12766"/>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实训教学服务</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67" name="文本框 66"/>
            <p:cNvSpPr txBox="1"/>
            <p:nvPr>
              <p:custDataLst>
                <p:tags r:id="rId21"/>
              </p:custDataLst>
            </p:nvPr>
          </p:nvSpPr>
          <p:spPr>
            <a:xfrm>
              <a:off x="5384" y="14868"/>
              <a:ext cx="10780" cy="2987"/>
            </a:xfrm>
            <a:prstGeom prst="rect">
              <a:avLst/>
            </a:prstGeom>
            <a:noFill/>
          </p:spPr>
          <p:txBody>
            <a:bodyPr wrap="square" rtlCol="0" anchor="t">
              <a:noAutofit/>
            </a:bodyPr>
            <a:lstStyle/>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提供专业师资人员(高级人员)；</a:t>
              </a:r>
              <a:endPar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提供实训指导手册、教学 PPT 以及官方认证服务；</a:t>
              </a:r>
              <a:endPar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提供独立的待测平台、企业软件测试实战案例以及现场技术支持服务</a:t>
              </a:r>
              <a:r>
                <a:rPr lang="zh-CN" altLang="en-US" sz="19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a:t>
              </a:r>
              <a:endParaRPr lang="zh-CN" altLang="en-US" sz="19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zh-CN" sz="5400" b="0" dirty="0">
                <a:solidFill>
                  <a:srgbClr val="773886">
                    <a:alpha val="80000"/>
                  </a:srgbClr>
                </a:solidFill>
                <a:latin typeface="方正黑体简体" panose="02010601030101010101" charset="-122"/>
                <a:ea typeface="方正黑体简体" panose="02010601030101010101" charset="-122"/>
                <a:sym typeface="+mn-ea"/>
              </a:rPr>
              <a:t>他们都在用</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sp>
        <p:nvSpPr>
          <p:cNvPr id="18" name="矩形"/>
          <p:cNvSpPr/>
          <p:nvPr/>
        </p:nvSpPr>
        <p:spPr>
          <a:xfrm>
            <a:off x="-21273" y="-19202"/>
            <a:ext cx="352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grpSp>
        <p:nvGrpSpPr>
          <p:cNvPr id="41" name="组合 40"/>
          <p:cNvGrpSpPr/>
          <p:nvPr/>
        </p:nvGrpSpPr>
        <p:grpSpPr>
          <a:xfrm>
            <a:off x="878840" y="1529715"/>
            <a:ext cx="22626320" cy="10963910"/>
            <a:chOff x="2078" y="2409"/>
            <a:chExt cx="35632" cy="17266"/>
          </a:xfrm>
        </p:grpSpPr>
        <p:grpSp>
          <p:nvGrpSpPr>
            <p:cNvPr id="39" name="组合 38"/>
            <p:cNvGrpSpPr/>
            <p:nvPr/>
          </p:nvGrpSpPr>
          <p:grpSpPr>
            <a:xfrm>
              <a:off x="2079" y="17775"/>
              <a:ext cx="35631" cy="1900"/>
              <a:chOff x="2078" y="17773"/>
              <a:chExt cx="35631" cy="1900"/>
            </a:xfrm>
          </p:grpSpPr>
          <p:pic>
            <p:nvPicPr>
              <p:cNvPr id="21" name="图片 20" descr="广东环境保护工程职业学院"/>
              <p:cNvPicPr>
                <a:picLocks noChangeAspect="1"/>
              </p:cNvPicPr>
              <p:nvPr/>
            </p:nvPicPr>
            <p:blipFill>
              <a:blip r:embed="rId1"/>
              <a:stretch>
                <a:fillRect/>
              </a:stretch>
            </p:blipFill>
            <p:spPr>
              <a:xfrm>
                <a:off x="12504" y="17773"/>
                <a:ext cx="16258" cy="1901"/>
              </a:xfrm>
              <a:prstGeom prst="rect">
                <a:avLst/>
              </a:prstGeom>
            </p:spPr>
          </p:pic>
          <p:pic>
            <p:nvPicPr>
              <p:cNvPr id="23" name="图片 22" descr="青岛工学院"/>
              <p:cNvPicPr>
                <a:picLocks noChangeAspect="1"/>
              </p:cNvPicPr>
              <p:nvPr/>
            </p:nvPicPr>
            <p:blipFill>
              <a:blip r:embed="rId2"/>
              <a:stretch>
                <a:fillRect/>
              </a:stretch>
            </p:blipFill>
            <p:spPr>
              <a:xfrm>
                <a:off x="30685" y="17801"/>
                <a:ext cx="7025" cy="1844"/>
              </a:xfrm>
              <a:prstGeom prst="rect">
                <a:avLst/>
              </a:prstGeom>
            </p:spPr>
          </p:pic>
          <p:pic>
            <p:nvPicPr>
              <p:cNvPr id="11" name="图片 10" descr="山东聊城职业技术学院"/>
              <p:cNvPicPr>
                <a:picLocks noChangeAspect="1"/>
              </p:cNvPicPr>
              <p:nvPr/>
            </p:nvPicPr>
            <p:blipFill>
              <a:blip r:embed="rId3"/>
              <a:stretch>
                <a:fillRect/>
              </a:stretch>
            </p:blipFill>
            <p:spPr>
              <a:xfrm>
                <a:off x="2078" y="17844"/>
                <a:ext cx="8503" cy="1758"/>
              </a:xfrm>
              <a:prstGeom prst="rect">
                <a:avLst/>
              </a:prstGeom>
            </p:spPr>
          </p:pic>
        </p:grpSp>
        <p:grpSp>
          <p:nvGrpSpPr>
            <p:cNvPr id="36" name="组合 35"/>
            <p:cNvGrpSpPr/>
            <p:nvPr/>
          </p:nvGrpSpPr>
          <p:grpSpPr>
            <a:xfrm>
              <a:off x="2079" y="8721"/>
              <a:ext cx="35630" cy="1992"/>
              <a:chOff x="2078" y="8667"/>
              <a:chExt cx="35630" cy="1992"/>
            </a:xfrm>
          </p:grpSpPr>
          <p:pic>
            <p:nvPicPr>
              <p:cNvPr id="17" name="图片 16" descr="浙江农林大学"/>
              <p:cNvPicPr>
                <a:picLocks noChangeAspect="1"/>
              </p:cNvPicPr>
              <p:nvPr/>
            </p:nvPicPr>
            <p:blipFill>
              <a:blip r:embed="rId4"/>
              <a:stretch>
                <a:fillRect/>
              </a:stretch>
            </p:blipFill>
            <p:spPr>
              <a:xfrm>
                <a:off x="11311" y="8721"/>
                <a:ext cx="8661" cy="1885"/>
              </a:xfrm>
              <a:prstGeom prst="rect">
                <a:avLst/>
              </a:prstGeom>
            </p:spPr>
          </p:pic>
          <p:pic>
            <p:nvPicPr>
              <p:cNvPr id="6" name="图片 5" descr="上海海洋大学"/>
              <p:cNvPicPr>
                <a:picLocks noChangeAspect="1"/>
              </p:cNvPicPr>
              <p:nvPr/>
            </p:nvPicPr>
            <p:blipFill>
              <a:blip r:embed="rId5"/>
              <a:stretch>
                <a:fillRect/>
              </a:stretch>
            </p:blipFill>
            <p:spPr>
              <a:xfrm>
                <a:off x="2078" y="8750"/>
                <a:ext cx="7830" cy="1826"/>
              </a:xfrm>
              <a:prstGeom prst="rect">
                <a:avLst/>
              </a:prstGeom>
            </p:spPr>
          </p:pic>
          <p:pic>
            <p:nvPicPr>
              <p:cNvPr id="12" name="图片 11" descr="大连理工大学"/>
              <p:cNvPicPr>
                <a:picLocks noChangeAspect="1"/>
              </p:cNvPicPr>
              <p:nvPr/>
            </p:nvPicPr>
            <p:blipFill>
              <a:blip r:embed="rId6"/>
              <a:stretch>
                <a:fillRect/>
              </a:stretch>
            </p:blipFill>
            <p:spPr>
              <a:xfrm>
                <a:off x="21375" y="8667"/>
                <a:ext cx="7872" cy="1993"/>
              </a:xfrm>
              <a:prstGeom prst="rect">
                <a:avLst/>
              </a:prstGeom>
            </p:spPr>
          </p:pic>
          <p:pic>
            <p:nvPicPr>
              <p:cNvPr id="4" name="图片 3" descr="上海商学院"/>
              <p:cNvPicPr>
                <a:picLocks noChangeAspect="1"/>
              </p:cNvPicPr>
              <p:nvPr/>
            </p:nvPicPr>
            <p:blipFill>
              <a:blip r:embed="rId7"/>
              <a:stretch>
                <a:fillRect/>
              </a:stretch>
            </p:blipFill>
            <p:spPr>
              <a:xfrm>
                <a:off x="30650" y="8695"/>
                <a:ext cx="7059" cy="1936"/>
              </a:xfrm>
              <a:prstGeom prst="rect">
                <a:avLst/>
              </a:prstGeom>
            </p:spPr>
          </p:pic>
        </p:grpSp>
        <p:grpSp>
          <p:nvGrpSpPr>
            <p:cNvPr id="40" name="组合 39"/>
            <p:cNvGrpSpPr/>
            <p:nvPr/>
          </p:nvGrpSpPr>
          <p:grpSpPr>
            <a:xfrm>
              <a:off x="2079" y="14755"/>
              <a:ext cx="35630" cy="2137"/>
              <a:chOff x="2078" y="14759"/>
              <a:chExt cx="35630" cy="2137"/>
            </a:xfrm>
          </p:grpSpPr>
          <p:pic>
            <p:nvPicPr>
              <p:cNvPr id="16" name="图片 15" descr="苏州健雄职业技术学院"/>
              <p:cNvPicPr>
                <a:picLocks noChangeAspect="1"/>
              </p:cNvPicPr>
              <p:nvPr/>
            </p:nvPicPr>
            <p:blipFill>
              <a:blip r:embed="rId8"/>
              <a:srcRect r="10791"/>
              <a:stretch>
                <a:fillRect/>
              </a:stretch>
            </p:blipFill>
            <p:spPr>
              <a:xfrm>
                <a:off x="15774" y="14765"/>
                <a:ext cx="12532" cy="2043"/>
              </a:xfrm>
              <a:prstGeom prst="rect">
                <a:avLst/>
              </a:prstGeom>
            </p:spPr>
          </p:pic>
          <p:pic>
            <p:nvPicPr>
              <p:cNvPr id="22" name="图片 21" descr="/private/var/folders/3w/sds23qm57psf3g28b0lstwzc0000gn/T/com.kingsoft.wpsoffice.mac/photoedit2/20231017164303/temp.pngtemp"/>
              <p:cNvPicPr>
                <a:picLocks noChangeAspect="1"/>
              </p:cNvPicPr>
              <p:nvPr/>
            </p:nvPicPr>
            <p:blipFill>
              <a:blip r:embed="rId9"/>
              <a:stretch>
                <a:fillRect/>
              </a:stretch>
            </p:blipFill>
            <p:spPr>
              <a:xfrm>
                <a:off x="2078" y="14759"/>
                <a:ext cx="10859" cy="1964"/>
              </a:xfrm>
              <a:prstGeom prst="rect">
                <a:avLst/>
              </a:prstGeom>
            </p:spPr>
          </p:pic>
          <p:pic>
            <p:nvPicPr>
              <p:cNvPr id="20" name="图片 19" descr="淮阴师范学院"/>
              <p:cNvPicPr>
                <a:picLocks noChangeAspect="1"/>
              </p:cNvPicPr>
              <p:nvPr/>
            </p:nvPicPr>
            <p:blipFill>
              <a:blip r:embed="rId10"/>
              <a:stretch>
                <a:fillRect/>
              </a:stretch>
            </p:blipFill>
            <p:spPr>
              <a:xfrm>
                <a:off x="30710" y="14776"/>
                <a:ext cx="6999" cy="2120"/>
              </a:xfrm>
              <a:prstGeom prst="rect">
                <a:avLst/>
              </a:prstGeom>
            </p:spPr>
          </p:pic>
        </p:grpSp>
        <p:grpSp>
          <p:nvGrpSpPr>
            <p:cNvPr id="38" name="组合 37"/>
            <p:cNvGrpSpPr/>
            <p:nvPr/>
          </p:nvGrpSpPr>
          <p:grpSpPr>
            <a:xfrm>
              <a:off x="2079" y="2409"/>
              <a:ext cx="35631" cy="2474"/>
              <a:chOff x="2078" y="2409"/>
              <a:chExt cx="35631" cy="2474"/>
            </a:xfrm>
          </p:grpSpPr>
          <p:pic>
            <p:nvPicPr>
              <p:cNvPr id="8" name="图片 7" descr="北京信息科技大学"/>
              <p:cNvPicPr>
                <a:picLocks noChangeAspect="1"/>
              </p:cNvPicPr>
              <p:nvPr/>
            </p:nvPicPr>
            <p:blipFill>
              <a:blip r:embed="rId11"/>
              <a:stretch>
                <a:fillRect/>
              </a:stretch>
            </p:blipFill>
            <p:spPr>
              <a:xfrm>
                <a:off x="19077" y="2596"/>
                <a:ext cx="9092" cy="2101"/>
              </a:xfrm>
              <a:prstGeom prst="rect">
                <a:avLst/>
              </a:prstGeom>
            </p:spPr>
          </p:pic>
          <p:pic>
            <p:nvPicPr>
              <p:cNvPr id="3" name="图片 2" descr="江苏大学"/>
              <p:cNvPicPr>
                <a:picLocks noChangeAspect="1"/>
              </p:cNvPicPr>
              <p:nvPr/>
            </p:nvPicPr>
            <p:blipFill>
              <a:blip r:embed="rId12"/>
              <a:stretch>
                <a:fillRect/>
              </a:stretch>
            </p:blipFill>
            <p:spPr>
              <a:xfrm>
                <a:off x="2078" y="2624"/>
                <a:ext cx="6085" cy="2045"/>
              </a:xfrm>
              <a:prstGeom prst="rect">
                <a:avLst/>
              </a:prstGeom>
            </p:spPr>
          </p:pic>
          <p:pic>
            <p:nvPicPr>
              <p:cNvPr id="5" name="图片 4" descr="大连交通大学"/>
              <p:cNvPicPr>
                <a:picLocks noChangeAspect="1"/>
              </p:cNvPicPr>
              <p:nvPr/>
            </p:nvPicPr>
            <p:blipFill>
              <a:blip r:embed="rId13"/>
              <a:stretch>
                <a:fillRect/>
              </a:stretch>
            </p:blipFill>
            <p:spPr>
              <a:xfrm>
                <a:off x="9357" y="2409"/>
                <a:ext cx="8526" cy="2475"/>
              </a:xfrm>
              <a:prstGeom prst="rect">
                <a:avLst/>
              </a:prstGeom>
            </p:spPr>
          </p:pic>
          <p:pic>
            <p:nvPicPr>
              <p:cNvPr id="28" name="图片 27" descr="/private/var/folders/3w/sds23qm57psf3g28b0lstwzc0000gn/T/com.kingsoft.wpsoffice.mac/photoedit2/20231017162940/temp.pngtemp"/>
              <p:cNvPicPr>
                <a:picLocks noChangeAspect="1"/>
              </p:cNvPicPr>
              <p:nvPr/>
            </p:nvPicPr>
            <p:blipFill>
              <a:blip r:embed="rId14"/>
              <a:stretch>
                <a:fillRect/>
              </a:stretch>
            </p:blipFill>
            <p:spPr>
              <a:xfrm>
                <a:off x="29363" y="2719"/>
                <a:ext cx="8347" cy="1855"/>
              </a:xfrm>
              <a:prstGeom prst="rect">
                <a:avLst/>
              </a:prstGeom>
            </p:spPr>
          </p:pic>
        </p:grpSp>
        <p:grpSp>
          <p:nvGrpSpPr>
            <p:cNvPr id="37" name="组合 36"/>
            <p:cNvGrpSpPr/>
            <p:nvPr/>
          </p:nvGrpSpPr>
          <p:grpSpPr>
            <a:xfrm>
              <a:off x="2078" y="11596"/>
              <a:ext cx="35632" cy="2276"/>
              <a:chOff x="2078" y="11707"/>
              <a:chExt cx="35632" cy="2276"/>
            </a:xfrm>
          </p:grpSpPr>
          <p:pic>
            <p:nvPicPr>
              <p:cNvPr id="9" name="图片 8" descr="大连东软学院"/>
              <p:cNvPicPr>
                <a:picLocks noChangeAspect="1"/>
              </p:cNvPicPr>
              <p:nvPr/>
            </p:nvPicPr>
            <p:blipFill>
              <a:blip r:embed="rId15"/>
              <a:stretch>
                <a:fillRect/>
              </a:stretch>
            </p:blipFill>
            <p:spPr>
              <a:xfrm>
                <a:off x="11831" y="11707"/>
                <a:ext cx="8300" cy="2277"/>
              </a:xfrm>
              <a:prstGeom prst="rect">
                <a:avLst/>
              </a:prstGeom>
            </p:spPr>
          </p:pic>
          <p:pic>
            <p:nvPicPr>
              <p:cNvPr id="13" name="图片 12" descr="广东东软学院"/>
              <p:cNvPicPr>
                <a:picLocks noChangeAspect="1"/>
              </p:cNvPicPr>
              <p:nvPr/>
            </p:nvPicPr>
            <p:blipFill>
              <a:blip r:embed="rId16"/>
              <a:stretch>
                <a:fillRect/>
              </a:stretch>
            </p:blipFill>
            <p:spPr>
              <a:xfrm>
                <a:off x="2078" y="11805"/>
                <a:ext cx="8828" cy="2082"/>
              </a:xfrm>
              <a:prstGeom prst="rect">
                <a:avLst/>
              </a:prstGeom>
            </p:spPr>
          </p:pic>
          <p:pic>
            <p:nvPicPr>
              <p:cNvPr id="26" name="图片 25" descr="/private/var/folders/3w/sds23qm57psf3g28b0lstwzc0000gn/T/com.kingsoft.wpsoffice.mac/photoedit2/20231017162539/temp.pngtemp"/>
              <p:cNvPicPr>
                <a:picLocks noChangeAspect="1"/>
              </p:cNvPicPr>
              <p:nvPr/>
            </p:nvPicPr>
            <p:blipFill>
              <a:blip r:embed="rId17"/>
              <a:stretch>
                <a:fillRect/>
              </a:stretch>
            </p:blipFill>
            <p:spPr>
              <a:xfrm>
                <a:off x="29940" y="12071"/>
                <a:ext cx="7770" cy="1550"/>
              </a:xfrm>
              <a:prstGeom prst="rect">
                <a:avLst/>
              </a:prstGeom>
            </p:spPr>
          </p:pic>
          <p:pic>
            <p:nvPicPr>
              <p:cNvPr id="32" name="图片 31" descr="/private/var/folders/3w/sds23qm57psf3g28b0lstwzc0000gn/T/com.kingsoft.wpsoffice.mac/photoedit2/20231017163807/temp.pngtemp"/>
              <p:cNvPicPr>
                <a:picLocks noChangeAspect="1"/>
              </p:cNvPicPr>
              <p:nvPr/>
            </p:nvPicPr>
            <p:blipFill>
              <a:blip r:embed="rId18"/>
              <a:stretch>
                <a:fillRect/>
              </a:stretch>
            </p:blipFill>
            <p:spPr>
              <a:xfrm>
                <a:off x="21056" y="12104"/>
                <a:ext cx="7959" cy="1483"/>
              </a:xfrm>
              <a:prstGeom prst="rect">
                <a:avLst/>
              </a:prstGeom>
            </p:spPr>
          </p:pic>
        </p:grpSp>
        <p:grpSp>
          <p:nvGrpSpPr>
            <p:cNvPr id="35" name="组合 34"/>
            <p:cNvGrpSpPr/>
            <p:nvPr/>
          </p:nvGrpSpPr>
          <p:grpSpPr>
            <a:xfrm>
              <a:off x="2079" y="5766"/>
              <a:ext cx="35631" cy="2072"/>
              <a:chOff x="2078" y="5567"/>
              <a:chExt cx="35631" cy="2072"/>
            </a:xfrm>
          </p:grpSpPr>
          <p:pic>
            <p:nvPicPr>
              <p:cNvPr id="7" name="图片 6" descr="安徽信息工程学院"/>
              <p:cNvPicPr>
                <a:picLocks noChangeAspect="1"/>
              </p:cNvPicPr>
              <p:nvPr/>
            </p:nvPicPr>
            <p:blipFill>
              <a:blip r:embed="rId19"/>
              <a:stretch>
                <a:fillRect/>
              </a:stretch>
            </p:blipFill>
            <p:spPr>
              <a:xfrm>
                <a:off x="10840" y="5659"/>
                <a:ext cx="9791" cy="1889"/>
              </a:xfrm>
              <a:prstGeom prst="rect">
                <a:avLst/>
              </a:prstGeom>
            </p:spPr>
          </p:pic>
          <p:pic>
            <p:nvPicPr>
              <p:cNvPr id="10" name="图片 9" descr="韩山师范学院"/>
              <p:cNvPicPr>
                <a:picLocks noChangeAspect="1"/>
              </p:cNvPicPr>
              <p:nvPr/>
            </p:nvPicPr>
            <p:blipFill>
              <a:blip r:embed="rId20"/>
              <a:stretch>
                <a:fillRect/>
              </a:stretch>
            </p:blipFill>
            <p:spPr>
              <a:xfrm>
                <a:off x="30215" y="5605"/>
                <a:ext cx="7494" cy="1996"/>
              </a:xfrm>
              <a:prstGeom prst="rect">
                <a:avLst/>
              </a:prstGeom>
            </p:spPr>
          </p:pic>
          <p:pic>
            <p:nvPicPr>
              <p:cNvPr id="14" name="图片 13" descr="广东工业大学"/>
              <p:cNvPicPr>
                <a:picLocks noChangeAspect="1"/>
              </p:cNvPicPr>
              <p:nvPr/>
            </p:nvPicPr>
            <p:blipFill>
              <a:blip r:embed="rId21"/>
              <a:stretch>
                <a:fillRect/>
              </a:stretch>
            </p:blipFill>
            <p:spPr>
              <a:xfrm>
                <a:off x="21903" y="5574"/>
                <a:ext cx="7040" cy="2059"/>
              </a:xfrm>
              <a:prstGeom prst="rect">
                <a:avLst/>
              </a:prstGeom>
            </p:spPr>
          </p:pic>
          <p:pic>
            <p:nvPicPr>
              <p:cNvPr id="33" name="图片 32" descr="/private/var/folders/3w/sds23qm57psf3g28b0lstwzc0000gn/T/com.kingsoft.wpsoffice.mac/photoedit2/20231017163932/temp.pngtemp"/>
              <p:cNvPicPr>
                <a:picLocks noChangeAspect="1"/>
              </p:cNvPicPr>
              <p:nvPr/>
            </p:nvPicPr>
            <p:blipFill>
              <a:blip r:embed="rId22"/>
              <a:stretch>
                <a:fillRect/>
              </a:stretch>
            </p:blipFill>
            <p:spPr>
              <a:xfrm>
                <a:off x="2078" y="5567"/>
                <a:ext cx="7490" cy="2073"/>
              </a:xfrm>
              <a:prstGeom prst="rect">
                <a:avLst/>
              </a:prstGeom>
            </p:spPr>
          </p:pic>
        </p:gr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sym typeface="+mn-ea"/>
                </a:rPr>
                <a:t>高校</a:t>
              </a:r>
              <a:r>
                <a:rPr lang="zh-CN" altLang="en-US" sz="5400">
                  <a:latin typeface="Trebuchet MS Bold" panose="020B0603020202020204" charset="0"/>
                  <a:sym typeface="+mn-ea"/>
                </a:rPr>
                <a:t>合作</a:t>
              </a:r>
              <a:r>
                <a:rPr lang="zh-CN" sz="5400">
                  <a:latin typeface="Trebuchet MS Bold" panose="020B0603020202020204" charset="0"/>
                  <a:sym typeface="+mn-ea"/>
                </a:rPr>
                <a:t>计划</a:t>
              </a:r>
              <a:endParaRPr lang="zh-CN" sz="5400">
                <a:latin typeface="Trebuchet MS Bold" panose="020B0603020202020204" charset="0"/>
                <a:sym typeface="+mn-ea"/>
              </a:endParaRPr>
            </a:p>
          </p:txBody>
        </p:sp>
      </p:grpSp>
      <p:grpSp>
        <p:nvGrpSpPr>
          <p:cNvPr id="18" name="组合 17"/>
          <p:cNvGrpSpPr/>
          <p:nvPr/>
        </p:nvGrpSpPr>
        <p:grpSpPr>
          <a:xfrm>
            <a:off x="6576060" y="10386060"/>
            <a:ext cx="14594205" cy="1104900"/>
            <a:chOff x="10356" y="5112"/>
            <a:chExt cx="22983" cy="1740"/>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altLang="en-US" b="1">
                  <a:latin typeface="Trebuchet MS Bold" panose="020B0603020202020204" charset="0"/>
                  <a:sym typeface="+mn-ea"/>
                </a:rPr>
                <a:t>实验</a:t>
              </a:r>
              <a:r>
                <a:rPr lang="zh-CN" b="1">
                  <a:latin typeface="Trebuchet MS Bold" panose="020B0603020202020204" charset="0"/>
                  <a:sym typeface="+mn-ea"/>
                </a:rPr>
                <a:t>课程</a:t>
              </a:r>
              <a:r>
                <a:rPr lang="zh-CN" altLang="en-US" b="1">
                  <a:latin typeface="Trebuchet MS Bold" panose="020B0603020202020204" charset="0"/>
                  <a:sym typeface="+mn-ea"/>
                </a:rPr>
                <a:t>建设方案</a:t>
              </a:r>
              <a:endParaRPr lang="zh-CN" b="1">
                <a:latin typeface="Trebuchet MS Bold" panose="020B0603020202020204" charset="0"/>
                <a:sym typeface="+mn-ea"/>
              </a:endParaRP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273" y="-19202"/>
            <a:ext cx="576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融入 DevOps"/>
          <p:cNvSpPr txBox="1"/>
          <p:nvPr/>
        </p:nvSpPr>
        <p:spPr>
          <a:xfrm>
            <a:off x="24130" y="287020"/>
            <a:ext cx="6482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实验</a:t>
            </a:r>
            <a:r>
              <a:rPr lang="zh-CN" sz="5400" b="0">
                <a:latin typeface="方正黑体简体" panose="02010601030101010101" charset="-122"/>
                <a:ea typeface="方正黑体简体" panose="02010601030101010101" charset="-122"/>
                <a:sym typeface="+mn-ea"/>
              </a:rPr>
              <a:t>课程</a:t>
            </a:r>
            <a:r>
              <a:rPr lang="zh-CN" altLang="en-US" sz="5400" b="0">
                <a:latin typeface="方正黑体简体" panose="02010601030101010101" charset="-122"/>
                <a:ea typeface="方正黑体简体" panose="02010601030101010101" charset="-122"/>
                <a:sym typeface="+mn-ea"/>
              </a:rPr>
              <a:t>建设方案</a:t>
            </a:r>
            <a:endParaRPr sz="5400" b="0" dirty="0">
              <a:latin typeface="方正黑体简体" panose="02010601030101010101" charset="-122"/>
              <a:ea typeface="方正黑体简体" panose="02010601030101010101" charset="-122"/>
            </a:endParaRPr>
          </a:p>
        </p:txBody>
      </p:sp>
      <p:sp>
        <p:nvSpPr>
          <p:cNvPr id="4" name="圆角矩形 3"/>
          <p:cNvSpPr/>
          <p:nvPr/>
        </p:nvSpPr>
        <p:spPr>
          <a:xfrm>
            <a:off x="8808207" y="1416658"/>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注册</a:t>
            </a:r>
            <a:r>
              <a:rPr kumimoji="0" lang="en-US" altLang="zh-CN" sz="3600" i="0" u="none" strike="noStrike" cap="none" spc="0" normalizeH="0" baseline="0" dirty="0" err="1">
                <a:ln>
                  <a:noFill/>
                </a:ln>
                <a:solidFill>
                  <a:srgbClr val="FFFFFF"/>
                </a:solidFill>
                <a:effectLst/>
                <a:uFillTx/>
                <a:latin typeface="+mn-lt"/>
                <a:ea typeface="+mn-ea"/>
                <a:cs typeface="+mn-cs"/>
                <a:sym typeface="Helvetica Neue Medium" panose="02000503000000020004"/>
              </a:rPr>
              <a:t>MeterSphere</a:t>
            </a:r>
            <a:r>
              <a:rPr lang="zh-CN" altLang="en-US" sz="3600" dirty="0">
                <a:solidFill>
                  <a:srgbClr val="FFFFFF"/>
                </a:solidFill>
                <a:latin typeface="+mn-lt"/>
                <a:ea typeface="+mn-ea"/>
                <a:cs typeface="+mn-cs"/>
                <a:sym typeface="Helvetica Neue Medium" panose="02000503000000020004"/>
              </a:rPr>
              <a:t>专业测试云</a:t>
            </a: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高校版</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6" name="圆角矩形 5"/>
          <p:cNvSpPr/>
          <p:nvPr/>
        </p:nvSpPr>
        <p:spPr>
          <a:xfrm>
            <a:off x="8808207" y="3963372"/>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邀请学生加入团队</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7" name="圆角矩形 6"/>
          <p:cNvSpPr/>
          <p:nvPr/>
        </p:nvSpPr>
        <p:spPr>
          <a:xfrm>
            <a:off x="8808207" y="5631679"/>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为学生创建班级（项目）并完成分班</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8" name="圆角矩形 7"/>
          <p:cNvSpPr/>
          <p:nvPr/>
        </p:nvSpPr>
        <p:spPr>
          <a:xfrm>
            <a:off x="8808206" y="7868877"/>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en-US" altLang="zh-CN" sz="3600" dirty="0">
                <a:solidFill>
                  <a:srgbClr val="FFFFFF"/>
                </a:solidFill>
                <a:latin typeface="+mn-lt"/>
                <a:ea typeface="+mn-ea"/>
                <a:cs typeface="+mn-cs"/>
                <a:sym typeface="Helvetica Neue Medium" panose="02000503000000020004"/>
              </a:rPr>
              <a:t>3-5</a:t>
            </a:r>
            <a:r>
              <a:rPr lang="zh-CN" altLang="en-US" sz="3600" dirty="0">
                <a:solidFill>
                  <a:srgbClr val="FFFFFF"/>
                </a:solidFill>
                <a:latin typeface="+mn-lt"/>
                <a:ea typeface="+mn-ea"/>
                <a:cs typeface="+mn-cs"/>
                <a:sym typeface="Helvetica Neue Medium" panose="02000503000000020004"/>
              </a:rPr>
              <a:t>人分组完成实验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9" name="圆角矩形 8"/>
          <p:cNvSpPr/>
          <p:nvPr/>
        </p:nvSpPr>
        <p:spPr>
          <a:xfrm>
            <a:off x="8808206" y="9737870"/>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开始测试实验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10" name="圆角矩形 9"/>
          <p:cNvSpPr/>
          <p:nvPr/>
        </p:nvSpPr>
        <p:spPr>
          <a:xfrm>
            <a:off x="8808206" y="11436959"/>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作业检查</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cxnSp>
        <p:nvCxnSpPr>
          <p:cNvPr id="12" name="直线箭头连接符 11"/>
          <p:cNvCxnSpPr>
            <a:stCxn id="4" idx="2"/>
            <a:endCxn id="6" idx="0"/>
          </p:cNvCxnSpPr>
          <p:nvPr/>
        </p:nvCxnSpPr>
        <p:spPr>
          <a:xfrm>
            <a:off x="11890375" y="2802143"/>
            <a:ext cx="0" cy="1161229"/>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a:stCxn id="6" idx="2"/>
          </p:cNvCxnSpPr>
          <p:nvPr/>
        </p:nvCxnSpPr>
        <p:spPr>
          <a:xfrm>
            <a:off x="11890375" y="4735923"/>
            <a:ext cx="0" cy="92742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a:stCxn id="7" idx="2"/>
            <a:endCxn id="8" idx="0"/>
          </p:cNvCxnSpPr>
          <p:nvPr/>
        </p:nvCxnSpPr>
        <p:spPr>
          <a:xfrm flipH="1">
            <a:off x="11890374" y="7017164"/>
            <a:ext cx="1" cy="851713"/>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a:stCxn id="8" idx="2"/>
            <a:endCxn id="9" idx="0"/>
          </p:cNvCxnSpPr>
          <p:nvPr/>
        </p:nvCxnSpPr>
        <p:spPr>
          <a:xfrm>
            <a:off x="11890374" y="8641428"/>
            <a:ext cx="0" cy="109644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a:stCxn id="9" idx="2"/>
          </p:cNvCxnSpPr>
          <p:nvPr/>
        </p:nvCxnSpPr>
        <p:spPr>
          <a:xfrm>
            <a:off x="11890374" y="10510421"/>
            <a:ext cx="0" cy="994286"/>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489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第一：邀请学生</a:t>
            </a:r>
            <a:endParaRPr lang="zh-CN" altLang="en-US" sz="5400" b="0" dirty="0">
              <a:latin typeface="方正黑体简体" panose="02010601030101010101" charset="-122"/>
              <a:ea typeface="方正黑体简体" panose="02010601030101010101" charset="-122"/>
            </a:endParaRPr>
          </a:p>
        </p:txBody>
      </p:sp>
      <p:grpSp>
        <p:nvGrpSpPr>
          <p:cNvPr id="3" name="组合 2"/>
          <p:cNvGrpSpPr/>
          <p:nvPr/>
        </p:nvGrpSpPr>
        <p:grpSpPr>
          <a:xfrm>
            <a:off x="1263650" y="1698625"/>
            <a:ext cx="21856700" cy="9486900"/>
            <a:chOff x="2486" y="2675"/>
            <a:chExt cx="34420" cy="14940"/>
          </a:xfrm>
        </p:grpSpPr>
        <p:pic>
          <p:nvPicPr>
            <p:cNvPr id="16" name="图片 15"/>
            <p:cNvPicPr>
              <a:picLocks noChangeAspect="1"/>
            </p:cNvPicPr>
            <p:nvPr/>
          </p:nvPicPr>
          <p:blipFill>
            <a:blip r:embed="rId1"/>
            <a:stretch>
              <a:fillRect/>
            </a:stretch>
          </p:blipFill>
          <p:spPr>
            <a:xfrm>
              <a:off x="2486" y="2675"/>
              <a:ext cx="20554" cy="11171"/>
            </a:xfrm>
            <a:prstGeom prst="rect">
              <a:avLst/>
            </a:prstGeom>
          </p:spPr>
        </p:pic>
        <p:pic>
          <p:nvPicPr>
            <p:cNvPr id="2" name="图片 1"/>
            <p:cNvPicPr>
              <a:picLocks noChangeAspect="1"/>
            </p:cNvPicPr>
            <p:nvPr/>
          </p:nvPicPr>
          <p:blipFill>
            <a:blip r:embed="rId2"/>
            <a:stretch>
              <a:fillRect/>
            </a:stretch>
          </p:blipFill>
          <p:spPr>
            <a:xfrm>
              <a:off x="13530" y="8645"/>
              <a:ext cx="23377" cy="8970"/>
            </a:xfrm>
            <a:prstGeom prst="rect">
              <a:avLst/>
            </a:prstGeom>
          </p:spPr>
        </p:pic>
      </p:grpSp>
      <p:sp>
        <p:nvSpPr>
          <p:cNvPr id="6" name="持续测试是持续交付发展的必然需求"/>
          <p:cNvSpPr txBox="1"/>
          <p:nvPr/>
        </p:nvSpPr>
        <p:spPr>
          <a:xfrm>
            <a:off x="887939" y="12186377"/>
            <a:ext cx="12374245"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、邀请链接地址默认</a:t>
            </a:r>
            <a:r>
              <a:rPr lang="en-US" altLang="zh-CN" sz="2800" dirty="0">
                <a:solidFill>
                  <a:schemeClr val="tx1">
                    <a:lumMod val="65000"/>
                    <a:lumOff val="35000"/>
                  </a:schemeClr>
                </a:solidFill>
              </a:rPr>
              <a:t>24</a:t>
            </a:r>
            <a:r>
              <a:rPr lang="zh-CN" altLang="en-US" sz="2800" dirty="0">
                <a:solidFill>
                  <a:schemeClr val="tx1">
                    <a:lumMod val="65000"/>
                    <a:lumOff val="35000"/>
                  </a:schemeClr>
                </a:solidFill>
              </a:rPr>
              <a:t>小时过期；</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、如果过期可通过</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成员管理</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链接邀请记录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重新启用。</a:t>
            </a:r>
            <a:endParaRPr sz="2800" dirty="0">
              <a:solidFill>
                <a:schemeClr val="tx1">
                  <a:lumMod val="65000"/>
                  <a:lumOff val="35000"/>
                </a:schemeClr>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33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23562" y="30635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第二：创建实验小组</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863809" y="12166057"/>
            <a:ext cx="536829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、按照实验小组创建项目；</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、基于项目完成作业核对检查。</a:t>
            </a:r>
            <a:endParaRPr sz="2800" dirty="0">
              <a:solidFill>
                <a:schemeClr val="tx1">
                  <a:lumMod val="65000"/>
                  <a:lumOff val="35000"/>
                </a:schemeClr>
              </a:solidFill>
            </a:endParaRPr>
          </a:p>
        </p:txBody>
      </p:sp>
      <p:grpSp>
        <p:nvGrpSpPr>
          <p:cNvPr id="4" name="组合 3"/>
          <p:cNvGrpSpPr/>
          <p:nvPr/>
        </p:nvGrpSpPr>
        <p:grpSpPr>
          <a:xfrm>
            <a:off x="2516823" y="1386205"/>
            <a:ext cx="19350355" cy="10779760"/>
            <a:chOff x="1736" y="2183"/>
            <a:chExt cx="30473" cy="16976"/>
          </a:xfrm>
        </p:grpSpPr>
        <p:pic>
          <p:nvPicPr>
            <p:cNvPr id="5" name="图片 4"/>
            <p:cNvPicPr>
              <a:picLocks noChangeAspect="1"/>
            </p:cNvPicPr>
            <p:nvPr/>
          </p:nvPicPr>
          <p:blipFill>
            <a:blip r:embed="rId1"/>
            <a:stretch>
              <a:fillRect/>
            </a:stretch>
          </p:blipFill>
          <p:spPr>
            <a:xfrm>
              <a:off x="1736" y="2183"/>
              <a:ext cx="16105" cy="9221"/>
            </a:xfrm>
            <a:prstGeom prst="rect">
              <a:avLst/>
            </a:prstGeom>
          </p:spPr>
        </p:pic>
        <p:pic>
          <p:nvPicPr>
            <p:cNvPr id="2" name="图片 1"/>
            <p:cNvPicPr>
              <a:picLocks noChangeAspect="1"/>
            </p:cNvPicPr>
            <p:nvPr/>
          </p:nvPicPr>
          <p:blipFill>
            <a:blip r:embed="rId2"/>
            <a:stretch>
              <a:fillRect/>
            </a:stretch>
          </p:blipFill>
          <p:spPr>
            <a:xfrm>
              <a:off x="8812" y="7204"/>
              <a:ext cx="20372" cy="9899"/>
            </a:xfrm>
            <a:prstGeom prst="rect">
              <a:avLst/>
            </a:prstGeom>
          </p:spPr>
        </p:pic>
        <p:pic>
          <p:nvPicPr>
            <p:cNvPr id="3" name="图片 2"/>
            <p:cNvPicPr>
              <a:picLocks noChangeAspect="1"/>
            </p:cNvPicPr>
            <p:nvPr/>
          </p:nvPicPr>
          <p:blipFill>
            <a:blip r:embed="rId3"/>
            <a:stretch>
              <a:fillRect/>
            </a:stretch>
          </p:blipFill>
          <p:spPr>
            <a:xfrm>
              <a:off x="16703" y="12233"/>
              <a:ext cx="15506" cy="6926"/>
            </a:xfrm>
            <a:prstGeom prst="rect">
              <a:avLst/>
            </a:prstGeom>
          </p:spPr>
        </p:pic>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59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第三：实验小组角色配置</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1281519" y="11299152"/>
            <a:ext cx="1391793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t>1</a:t>
            </a:r>
            <a:r>
              <a:rPr lang="zh-CN" altLang="en-US" sz="2800" dirty="0"/>
              <a:t>、基于不同学生授权项目小组角色，小组负责人为项目管理员，普通用户为项目成员；</a:t>
            </a:r>
            <a:endParaRPr lang="en-US" altLang="zh-CN" sz="2800" dirty="0"/>
          </a:p>
          <a:p>
            <a:r>
              <a:rPr lang="en-US" altLang="zh-CN" sz="2800" dirty="0"/>
              <a:t>2</a:t>
            </a:r>
            <a:r>
              <a:rPr lang="zh-CN" altLang="en-US" sz="2800" dirty="0"/>
              <a:t>、具体权限可点击小眼睛查看，如果不满足需求可以自定义用户组进行权限设置。</a:t>
            </a:r>
            <a:endParaRPr sz="2800" dirty="0"/>
          </a:p>
        </p:txBody>
      </p:sp>
      <p:grpSp>
        <p:nvGrpSpPr>
          <p:cNvPr id="3" name="组合 2"/>
          <p:cNvGrpSpPr/>
          <p:nvPr/>
        </p:nvGrpSpPr>
        <p:grpSpPr>
          <a:xfrm>
            <a:off x="4154805" y="1550035"/>
            <a:ext cx="16074390" cy="9521190"/>
            <a:chOff x="2018" y="2441"/>
            <a:chExt cx="25314" cy="14994"/>
          </a:xfrm>
        </p:grpSpPr>
        <p:pic>
          <p:nvPicPr>
            <p:cNvPr id="2" name="图片 1"/>
            <p:cNvPicPr>
              <a:picLocks noChangeAspect="1"/>
            </p:cNvPicPr>
            <p:nvPr/>
          </p:nvPicPr>
          <p:blipFill>
            <a:blip r:embed="rId1"/>
            <a:stretch>
              <a:fillRect/>
            </a:stretch>
          </p:blipFill>
          <p:spPr>
            <a:xfrm>
              <a:off x="2018" y="2441"/>
              <a:ext cx="25315" cy="9766"/>
            </a:xfrm>
            <a:prstGeom prst="rect">
              <a:avLst/>
            </a:prstGeom>
          </p:spPr>
        </p:pic>
        <p:pic>
          <p:nvPicPr>
            <p:cNvPr id="4" name="图片 3"/>
            <p:cNvPicPr>
              <a:picLocks noChangeAspect="1"/>
            </p:cNvPicPr>
            <p:nvPr/>
          </p:nvPicPr>
          <p:blipFill rotWithShape="1">
            <a:blip r:embed="rId2"/>
            <a:srcRect l="9867" t="6554" r="2555" b="2851"/>
            <a:stretch>
              <a:fillRect/>
            </a:stretch>
          </p:blipFill>
          <p:spPr>
            <a:xfrm>
              <a:off x="8315" y="7285"/>
              <a:ext cx="13698" cy="10150"/>
            </a:xfrm>
            <a:prstGeom prst="rect">
              <a:avLst/>
            </a:prstGeom>
          </p:spPr>
        </p:pic>
      </p:gr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828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第四：实验组学生角色配置</a:t>
            </a:r>
            <a:endParaRPr lang="zh-CN" altLang="en-US" sz="5400" b="0" dirty="0">
              <a:latin typeface="方正黑体简体" panose="02010601030101010101" charset="-122"/>
              <a:ea typeface="方正黑体简体" panose="02010601030101010101" charset="-122"/>
            </a:endParaRPr>
          </a:p>
        </p:txBody>
      </p:sp>
      <p:pic>
        <p:nvPicPr>
          <p:cNvPr id="3" name="图片 2"/>
          <p:cNvPicPr>
            <a:picLocks noChangeAspect="1"/>
          </p:cNvPicPr>
          <p:nvPr/>
        </p:nvPicPr>
        <p:blipFill>
          <a:blip r:embed="rId1"/>
          <a:stretch>
            <a:fillRect/>
          </a:stretch>
        </p:blipFill>
        <p:spPr>
          <a:xfrm>
            <a:off x="3462286" y="1899570"/>
            <a:ext cx="17459428" cy="815345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504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第五：测试实验</a:t>
            </a:r>
            <a:endParaRPr lang="zh-CN" altLang="en-US"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1680161" y="1601820"/>
            <a:ext cx="20403429" cy="2028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nSpc>
                <a:spcPct val="150000"/>
              </a:lnSpc>
            </a:pPr>
            <a:r>
              <a:rPr lang="zh-CN" altLang="en-US" sz="4000" dirty="0"/>
              <a:t>      基于实验要求在</a:t>
            </a:r>
            <a:r>
              <a:rPr lang="en-US" altLang="zh-CN" sz="4000" dirty="0"/>
              <a:t> </a:t>
            </a:r>
            <a:r>
              <a:rPr lang="en-US" altLang="zh-CN" sz="4000" dirty="0" err="1"/>
              <a:t>MeterSphere </a:t>
            </a:r>
            <a:r>
              <a:rPr lang="zh-CN" altLang="en-US" sz="4000" dirty="0"/>
              <a:t>中完成实验，其中包含</a:t>
            </a:r>
            <a:r>
              <a:rPr lang="zh-CN" altLang="en-US" sz="4000" dirty="0">
                <a:sym typeface="+mn-ea"/>
              </a:rPr>
              <a:t>编写测试用例实验、系统功能测试实验、接口测试实验、</a:t>
            </a:r>
            <a:r>
              <a:rPr lang="en-US" altLang="zh-CN" sz="4000" dirty="0">
                <a:sym typeface="+mn-ea"/>
              </a:rPr>
              <a:t>UI </a:t>
            </a:r>
            <a:r>
              <a:rPr lang="zh-CN" altLang="en-US" sz="4000" dirty="0">
                <a:sym typeface="+mn-ea"/>
              </a:rPr>
              <a:t>自动化测试实验、性能测试实验、测试计划综合实验</a:t>
            </a:r>
            <a:r>
              <a:rPr lang="zh-CN" altLang="en-US" sz="4000" dirty="0"/>
              <a:t>等。</a:t>
            </a:r>
            <a:endParaRPr lang="zh-CN" altLang="en-US" sz="4000" dirty="0"/>
          </a:p>
        </p:txBody>
      </p:sp>
      <p:grpSp>
        <p:nvGrpSpPr>
          <p:cNvPr id="2" name="组合 1"/>
          <p:cNvGrpSpPr/>
          <p:nvPr/>
        </p:nvGrpSpPr>
        <p:grpSpPr>
          <a:xfrm>
            <a:off x="1525905" y="5130165"/>
            <a:ext cx="21332190" cy="5463540"/>
            <a:chOff x="1466" y="8079"/>
            <a:chExt cx="33594" cy="8604"/>
          </a:xfrm>
        </p:grpSpPr>
        <p:pic>
          <p:nvPicPr>
            <p:cNvPr id="7" name="图片 6"/>
            <p:cNvPicPr>
              <a:picLocks noChangeAspect="1"/>
            </p:cNvPicPr>
            <p:nvPr/>
          </p:nvPicPr>
          <p:blipFill>
            <a:blip r:embed="rId1"/>
            <a:stretch>
              <a:fillRect/>
            </a:stretch>
          </p:blipFill>
          <p:spPr>
            <a:xfrm>
              <a:off x="1466" y="8079"/>
              <a:ext cx="17677" cy="8587"/>
            </a:xfrm>
            <a:prstGeom prst="rect">
              <a:avLst/>
            </a:prstGeom>
            <a:ln>
              <a:noFill/>
            </a:ln>
            <a:effectLst>
              <a:outerShdw blurRad="292100" dist="139700" dir="2700000" algn="tl" rotWithShape="0">
                <a:srgbClr val="333333">
                  <a:alpha val="65000"/>
                </a:srgbClr>
              </a:outerShdw>
            </a:effectLst>
          </p:spPr>
        </p:pic>
        <p:pic>
          <p:nvPicPr>
            <p:cNvPr id="8" name="图像" descr="图像"/>
            <p:cNvPicPr>
              <a:picLocks noChangeAspect="1"/>
            </p:cNvPicPr>
            <p:nvPr/>
          </p:nvPicPr>
          <p:blipFill>
            <a:blip r:embed="rId2"/>
            <a:stretch>
              <a:fillRect/>
            </a:stretch>
          </p:blipFill>
          <p:spPr>
            <a:xfrm>
              <a:off x="20220" y="8079"/>
              <a:ext cx="14840" cy="8605"/>
            </a:xfrm>
            <a:prstGeom prst="rect">
              <a:avLst/>
            </a:prstGeom>
            <a:ln w="25400">
              <a:miter lim="400000"/>
              <a:headEnd/>
              <a:tailEnd/>
            </a:ln>
            <a:effectLst>
              <a:outerShdw blurRad="355600" dist="177800" dir="5400000" rotWithShape="0">
                <a:srgbClr val="000000">
                  <a:alpha val="70000"/>
                </a:srgbClr>
              </a:outerShdw>
            </a:effectLst>
          </p:spPr>
        </p:pic>
      </p:gr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632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第六：实验小组作业检查</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2788249" y="11456170"/>
            <a:ext cx="13256895" cy="128905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3600" dirty="0"/>
              <a:t>1</a:t>
            </a:r>
            <a:r>
              <a:rPr lang="zh-CN" altLang="en-US" sz="3600" dirty="0"/>
              <a:t>、老师跟进实验小组情况完成作业检查；</a:t>
            </a:r>
            <a:endParaRPr lang="en-US" altLang="zh-CN" sz="3600" dirty="0"/>
          </a:p>
          <a:p>
            <a:r>
              <a:rPr lang="en-US" altLang="zh-CN" sz="3600" dirty="0"/>
              <a:t>2</a:t>
            </a:r>
            <a:r>
              <a:rPr lang="zh-CN" altLang="en-US" sz="3600" dirty="0"/>
              <a:t>、其中也可分组进行用例编写、用例评审、测试报告查看等等。</a:t>
            </a:r>
            <a:endParaRPr lang="zh-CN" altLang="en-US" sz="3600" dirty="0"/>
          </a:p>
        </p:txBody>
      </p:sp>
      <p:pic>
        <p:nvPicPr>
          <p:cNvPr id="2" name="图片 1"/>
          <p:cNvPicPr>
            <a:picLocks noChangeAspect="1"/>
          </p:cNvPicPr>
          <p:nvPr/>
        </p:nvPicPr>
        <p:blipFill>
          <a:blip r:embed="rId1"/>
          <a:stretch>
            <a:fillRect/>
          </a:stretch>
        </p:blipFill>
        <p:spPr>
          <a:xfrm>
            <a:off x="5432885" y="1759252"/>
            <a:ext cx="13518231" cy="8450791"/>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162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总结</a:t>
            </a:r>
            <a:endParaRPr lang="zh-CN" altLang="en-US" sz="5400" b="0" dirty="0">
              <a:latin typeface="方正黑体简体" panose="02010601030101010101" charset="-122"/>
              <a:ea typeface="方正黑体简体" panose="02010601030101010101" charset="-122"/>
            </a:endParaRPr>
          </a:p>
        </p:txBody>
      </p:sp>
      <p:grpSp>
        <p:nvGrpSpPr>
          <p:cNvPr id="28" name="组合 27"/>
          <p:cNvGrpSpPr/>
          <p:nvPr/>
        </p:nvGrpSpPr>
        <p:grpSpPr>
          <a:xfrm>
            <a:off x="1553845" y="3329305"/>
            <a:ext cx="21276310" cy="7057390"/>
            <a:chOff x="2896" y="5243"/>
            <a:chExt cx="33506" cy="11114"/>
          </a:xfrm>
        </p:grpSpPr>
        <p:sp>
          <p:nvSpPr>
            <p:cNvPr id="38" name="TextBox 37"/>
            <p:cNvSpPr txBox="1"/>
            <p:nvPr>
              <p:custDataLst>
                <p:tags r:id="rId1"/>
              </p:custDataLst>
            </p:nvPr>
          </p:nvSpPr>
          <p:spPr>
            <a:xfrm flipH="1">
              <a:off x="3875" y="6102"/>
              <a:ext cx="6783" cy="111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行业现状解读</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43" name="Oval 42"/>
            <p:cNvSpPr/>
            <p:nvPr>
              <p:custDataLst>
                <p:tags r:id="rId2"/>
              </p:custDataLst>
            </p:nvPr>
          </p:nvSpPr>
          <p:spPr>
            <a:xfrm>
              <a:off x="26305" y="5948"/>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5" name="Freeform 65"/>
            <p:cNvSpPr>
              <a:spLocks noChangeArrowheads="1"/>
            </p:cNvSpPr>
            <p:nvPr>
              <p:custDataLst>
                <p:tags r:id="rId3"/>
              </p:custDataLst>
            </p:nvPr>
          </p:nvSpPr>
          <p:spPr bwMode="auto">
            <a:xfrm>
              <a:off x="26609" y="6254"/>
              <a:ext cx="604" cy="599"/>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6" name="Oval 45"/>
            <p:cNvSpPr/>
            <p:nvPr>
              <p:custDataLst>
                <p:tags r:id="rId4"/>
              </p:custDataLst>
            </p:nvPr>
          </p:nvSpPr>
          <p:spPr>
            <a:xfrm>
              <a:off x="26418" y="11939"/>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6" name="Freeform 102"/>
            <p:cNvSpPr>
              <a:spLocks noChangeArrowheads="1"/>
            </p:cNvSpPr>
            <p:nvPr>
              <p:custDataLst>
                <p:tags r:id="rId5"/>
              </p:custDataLst>
            </p:nvPr>
          </p:nvSpPr>
          <p:spPr bwMode="auto">
            <a:xfrm>
              <a:off x="26668" y="12225"/>
              <a:ext cx="711" cy="640"/>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0" name="Oval 39"/>
            <p:cNvSpPr/>
            <p:nvPr>
              <p:custDataLst>
                <p:tags r:id="rId6"/>
              </p:custDataLst>
            </p:nvPr>
          </p:nvSpPr>
          <p:spPr>
            <a:xfrm flipH="1">
              <a:off x="10840" y="11939"/>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7" name="Freeform 116"/>
            <p:cNvSpPr>
              <a:spLocks noChangeArrowheads="1"/>
            </p:cNvSpPr>
            <p:nvPr>
              <p:custDataLst>
                <p:tags r:id="rId7"/>
              </p:custDataLst>
            </p:nvPr>
          </p:nvSpPr>
          <p:spPr bwMode="auto">
            <a:xfrm>
              <a:off x="11125" y="12215"/>
              <a:ext cx="640" cy="660"/>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9" name="文本框 58"/>
            <p:cNvSpPr txBox="1"/>
            <p:nvPr>
              <p:custDataLst>
                <p:tags r:id="rId8"/>
              </p:custDataLst>
            </p:nvPr>
          </p:nvSpPr>
          <p:spPr>
            <a:xfrm>
              <a:off x="2896" y="7267"/>
              <a:ext cx="9718" cy="3516"/>
            </a:xfrm>
            <a:prstGeom prst="rect">
              <a:avLst/>
            </a:prstGeom>
            <a:noFill/>
          </p:spPr>
          <p:txBody>
            <a:bodyPr wrap="square" rtlCol="0">
              <a:spAutoFit/>
            </a:bodyPr>
            <a:lstStyle/>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解读软件测试行业人才需求以及就业现状；</a:t>
              </a:r>
              <a:endParaRPr lang="zh-CN" altLang="en-US" sz="2400" b="0" dirty="0">
                <a:latin typeface="方正黑体简体" panose="02010601030101010101" charset="-122"/>
                <a:ea typeface="方正黑体简体" panose="02010601030101010101" charset="-122"/>
              </a:endParaRPr>
            </a:p>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剖析行业最新技术要求及往年国内软件测试质量调查报告。</a:t>
              </a:r>
              <a:endParaRPr lang="zh-CN" altLang="en-US" sz="2400" b="0" dirty="0">
                <a:latin typeface="方正黑体简体" panose="02010601030101010101" charset="-122"/>
                <a:ea typeface="方正黑体简体" panose="02010601030101010101" charset="-122"/>
              </a:endParaRPr>
            </a:p>
            <a:p>
              <a:pPr marL="0" marR="0" lvl="0" indent="0" algn="r" defTabSz="914400" rtl="0" eaLnBrk="1" fontAlgn="auto" latinLnBrk="0" hangingPunct="1">
                <a:lnSpc>
                  <a:spcPct val="130000"/>
                </a:lnSpc>
                <a:spcBef>
                  <a:spcPts val="0"/>
                </a:spcBef>
                <a:spcAft>
                  <a:spcPts val="0"/>
                </a:spcAft>
                <a:buClrTx/>
                <a:buSzTx/>
                <a:buFontTx/>
                <a:buNone/>
                <a:defRPr/>
              </a:pPr>
              <a:endParaRPr kumimoji="0"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endParaRPr>
            </a:p>
          </p:txBody>
        </p:sp>
        <p:sp>
          <p:nvSpPr>
            <p:cNvPr id="60" name="TextBox 37"/>
            <p:cNvSpPr txBox="1"/>
            <p:nvPr>
              <p:custDataLst>
                <p:tags r:id="rId9"/>
              </p:custDataLst>
            </p:nvPr>
          </p:nvSpPr>
          <p:spPr>
            <a:xfrm flipH="1">
              <a:off x="4098" y="12094"/>
              <a:ext cx="6560" cy="111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技能教学实战</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2" name="TextBox 37"/>
            <p:cNvSpPr txBox="1"/>
            <p:nvPr>
              <p:custDataLst>
                <p:tags r:id="rId10"/>
              </p:custDataLst>
            </p:nvPr>
          </p:nvSpPr>
          <p:spPr>
            <a:xfrm flipH="1">
              <a:off x="27512" y="6102"/>
              <a:ext cx="7104" cy="99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一站式教学环境</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4" name="TextBox 37"/>
            <p:cNvSpPr txBox="1"/>
            <p:nvPr>
              <p:custDataLst>
                <p:tags r:id="rId11"/>
              </p:custDataLst>
            </p:nvPr>
          </p:nvSpPr>
          <p:spPr>
            <a:xfrm flipH="1">
              <a:off x="27625" y="12094"/>
              <a:ext cx="6614" cy="8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官方资质</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5" name="文本框 64"/>
            <p:cNvSpPr txBox="1"/>
            <p:nvPr>
              <p:custDataLst>
                <p:tags r:id="rId12"/>
              </p:custDataLst>
            </p:nvPr>
          </p:nvSpPr>
          <p:spPr>
            <a:xfrm>
              <a:off x="26797" y="13521"/>
              <a:ext cx="9536" cy="240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sz="2400" b="0" dirty="0">
                  <a:latin typeface="方正黑体简体" panose="02010601030101010101" charset="-122"/>
                  <a:ea typeface="方正黑体简体" panose="02010601030101010101" charset="-122"/>
                  <a:cs typeface="方正黑体简体" panose="02010601030101010101" charset="-122"/>
                  <a:sym typeface="+mn-ea"/>
                </a:rPr>
                <a:t>为考试通过的学员颁发 FIT2CLOUD 飞致云官方软件测试工程师认证</a:t>
              </a:r>
              <a:r>
                <a:rPr kumimoji="1" lang="zh-CN" sz="2400" b="0" dirty="0">
                  <a:latin typeface="方正黑体简体" panose="02010601030101010101" charset="-122"/>
                  <a:ea typeface="方正黑体简体" panose="02010601030101010101" charset="-122"/>
                  <a:cs typeface="方正黑体简体" panose="02010601030101010101" charset="-122"/>
                  <a:sym typeface="+mn-ea"/>
                </a:rPr>
                <a:t>证书</a:t>
              </a:r>
              <a:r>
                <a:rPr kumimoji="1" sz="2400" b="0" dirty="0">
                  <a:latin typeface="方正黑体简体" panose="02010601030101010101" charset="-122"/>
                  <a:ea typeface="方正黑体简体" panose="02010601030101010101" charset="-122"/>
                  <a:cs typeface="方正黑体简体" panose="02010601030101010101" charset="-122"/>
                  <a:sym typeface="+mn-ea"/>
                </a:rPr>
                <a:t>，提升个人职场竞争力</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sp>
          <p:nvSpPr>
            <p:cNvPr id="37" name="Oval 36"/>
            <p:cNvSpPr/>
            <p:nvPr>
              <p:custDataLst>
                <p:tags r:id="rId13"/>
              </p:custDataLst>
            </p:nvPr>
          </p:nvSpPr>
          <p:spPr>
            <a:xfrm flipH="1">
              <a:off x="10840" y="5948"/>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66" name="Freeform 27"/>
            <p:cNvSpPr>
              <a:spLocks noChangeArrowheads="1"/>
            </p:cNvSpPr>
            <p:nvPr>
              <p:custDataLst>
                <p:tags r:id="rId14"/>
              </p:custDataLst>
            </p:nvPr>
          </p:nvSpPr>
          <p:spPr bwMode="auto">
            <a:xfrm>
              <a:off x="11082" y="6269"/>
              <a:ext cx="726" cy="568"/>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nvGrpSpPr>
            <p:cNvPr id="25" name="组合 24"/>
            <p:cNvGrpSpPr/>
            <p:nvPr/>
          </p:nvGrpSpPr>
          <p:grpSpPr>
            <a:xfrm>
              <a:off x="13508" y="5243"/>
              <a:ext cx="11146" cy="11114"/>
              <a:chOff x="13508" y="5243"/>
              <a:chExt cx="11146" cy="11114"/>
            </a:xfrm>
          </p:grpSpPr>
          <p:sp>
            <p:nvSpPr>
              <p:cNvPr id="20" name="椭圆 19"/>
              <p:cNvSpPr/>
              <p:nvPr/>
            </p:nvSpPr>
            <p:spPr>
              <a:xfrm>
                <a:off x="16229" y="7942"/>
                <a:ext cx="5717" cy="5717"/>
              </a:xfrm>
              <a:prstGeom prst="ellipse">
                <a:avLst/>
              </a:prstGeom>
              <a:solidFill>
                <a:schemeClr val="accent3">
                  <a:lumMod val="60000"/>
                  <a:lumOff val="40000"/>
                  <a:alpha val="7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22" name="组合 21"/>
              <p:cNvGrpSpPr/>
              <p:nvPr/>
            </p:nvGrpSpPr>
            <p:grpSpPr>
              <a:xfrm>
                <a:off x="13508" y="5243"/>
                <a:ext cx="11146" cy="11115"/>
                <a:chOff x="14656" y="5298"/>
                <a:chExt cx="11146" cy="11115"/>
              </a:xfrm>
            </p:grpSpPr>
            <p:sp>
              <p:nvSpPr>
                <p:cNvPr id="5" name="Freeform 5"/>
                <p:cNvSpPr/>
                <p:nvPr>
                  <p:custDataLst>
                    <p:tags r:id="rId15"/>
                  </p:custDataLst>
                </p:nvPr>
              </p:nvSpPr>
              <p:spPr bwMode="auto">
                <a:xfrm>
                  <a:off x="18708" y="14845"/>
                  <a:ext cx="979" cy="1541"/>
                </a:xfrm>
                <a:custGeom>
                  <a:avLst/>
                  <a:gdLst>
                    <a:gd name="T0" fmla="*/ 0 w 383"/>
                    <a:gd name="T1" fmla="*/ 152 h 603"/>
                    <a:gd name="T2" fmla="*/ 54 w 383"/>
                    <a:gd name="T3" fmla="*/ 0 h 603"/>
                    <a:gd name="T4" fmla="*/ 383 w 383"/>
                    <a:gd name="T5" fmla="*/ 410 h 603"/>
                    <a:gd name="T6" fmla="*/ 362 w 383"/>
                    <a:gd name="T7" fmla="*/ 603 h 603"/>
                    <a:gd name="T8" fmla="*/ 0 w 383"/>
                    <a:gd name="T9" fmla="*/ 152 h 603"/>
                  </a:gdLst>
                  <a:ahLst/>
                  <a:cxnLst>
                    <a:cxn ang="0">
                      <a:pos x="T0" y="T1"/>
                    </a:cxn>
                    <a:cxn ang="0">
                      <a:pos x="T2" y="T3"/>
                    </a:cxn>
                    <a:cxn ang="0">
                      <a:pos x="T4" y="T5"/>
                    </a:cxn>
                    <a:cxn ang="0">
                      <a:pos x="T6" y="T7"/>
                    </a:cxn>
                    <a:cxn ang="0">
                      <a:pos x="T8" y="T9"/>
                    </a:cxn>
                  </a:cxnLst>
                  <a:rect l="0" t="0" r="r" b="b"/>
                  <a:pathLst>
                    <a:path w="383" h="603">
                      <a:moveTo>
                        <a:pt x="0" y="152"/>
                      </a:moveTo>
                      <a:lnTo>
                        <a:pt x="54" y="0"/>
                      </a:lnTo>
                      <a:lnTo>
                        <a:pt x="383" y="410"/>
                      </a:lnTo>
                      <a:lnTo>
                        <a:pt x="362" y="603"/>
                      </a:lnTo>
                      <a:lnTo>
                        <a:pt x="0" y="152"/>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 name="Freeform 6"/>
                <p:cNvSpPr/>
                <p:nvPr>
                  <p:custDataLst>
                    <p:tags r:id="rId16"/>
                  </p:custDataLst>
                </p:nvPr>
              </p:nvSpPr>
              <p:spPr bwMode="auto">
                <a:xfrm>
                  <a:off x="24222" y="11392"/>
                  <a:ext cx="1551" cy="979"/>
                </a:xfrm>
                <a:custGeom>
                  <a:avLst/>
                  <a:gdLst>
                    <a:gd name="T0" fmla="*/ 153 w 607"/>
                    <a:gd name="T1" fmla="*/ 383 h 383"/>
                    <a:gd name="T2" fmla="*/ 0 w 607"/>
                    <a:gd name="T3" fmla="*/ 331 h 383"/>
                    <a:gd name="T4" fmla="*/ 414 w 607"/>
                    <a:gd name="T5" fmla="*/ 0 h 383"/>
                    <a:gd name="T6" fmla="*/ 607 w 607"/>
                    <a:gd name="T7" fmla="*/ 21 h 383"/>
                    <a:gd name="T8" fmla="*/ 153 w 607"/>
                    <a:gd name="T9" fmla="*/ 383 h 383"/>
                  </a:gdLst>
                  <a:ahLst/>
                  <a:cxnLst>
                    <a:cxn ang="0">
                      <a:pos x="T0" y="T1"/>
                    </a:cxn>
                    <a:cxn ang="0">
                      <a:pos x="T2" y="T3"/>
                    </a:cxn>
                    <a:cxn ang="0">
                      <a:pos x="T4" y="T5"/>
                    </a:cxn>
                    <a:cxn ang="0">
                      <a:pos x="T6" y="T7"/>
                    </a:cxn>
                    <a:cxn ang="0">
                      <a:pos x="T8" y="T9"/>
                    </a:cxn>
                  </a:cxnLst>
                  <a:rect l="0" t="0" r="r" b="b"/>
                  <a:pathLst>
                    <a:path w="607" h="383">
                      <a:moveTo>
                        <a:pt x="153" y="383"/>
                      </a:moveTo>
                      <a:lnTo>
                        <a:pt x="0" y="331"/>
                      </a:lnTo>
                      <a:lnTo>
                        <a:pt x="414" y="0"/>
                      </a:lnTo>
                      <a:lnTo>
                        <a:pt x="607" y="21"/>
                      </a:lnTo>
                      <a:lnTo>
                        <a:pt x="153" y="38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7" name="Freeform 7"/>
                <p:cNvSpPr/>
                <p:nvPr>
                  <p:custDataLst>
                    <p:tags r:id="rId17"/>
                  </p:custDataLst>
                </p:nvPr>
              </p:nvSpPr>
              <p:spPr bwMode="auto">
                <a:xfrm>
                  <a:off x="19411" y="11387"/>
                  <a:ext cx="6362" cy="5026"/>
                </a:xfrm>
                <a:custGeom>
                  <a:avLst/>
                  <a:gdLst>
                    <a:gd name="T0" fmla="*/ 815 w 1306"/>
                    <a:gd name="T1" fmla="*/ 0 h 1034"/>
                    <a:gd name="T2" fmla="*/ 1068 w 1306"/>
                    <a:gd name="T3" fmla="*/ 202 h 1034"/>
                    <a:gd name="T4" fmla="*/ 1306 w 1306"/>
                    <a:gd name="T5" fmla="*/ 12 h 1034"/>
                    <a:gd name="T6" fmla="*/ 195 w 1306"/>
                    <a:gd name="T7" fmla="*/ 1034 h 1034"/>
                    <a:gd name="T8" fmla="*/ 0 w 1306"/>
                    <a:gd name="T9" fmla="*/ 791 h 1034"/>
                    <a:gd name="T10" fmla="*/ 195 w 1306"/>
                    <a:gd name="T11" fmla="*/ 546 h 1034"/>
                    <a:gd name="T12" fmla="*/ 417 w 1306"/>
                    <a:gd name="T13" fmla="*/ 498 h 1034"/>
                    <a:gd name="T14" fmla="*/ 603 w 1306"/>
                    <a:gd name="T15" fmla="*/ 381 h 1034"/>
                    <a:gd name="T16" fmla="*/ 741 w 1306"/>
                    <a:gd name="T17" fmla="*/ 210 h 1034"/>
                    <a:gd name="T18" fmla="*/ 815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815" y="0"/>
                      </a:moveTo>
                      <a:cubicBezTo>
                        <a:pt x="1068" y="202"/>
                        <a:pt x="1068" y="202"/>
                        <a:pt x="1068" y="202"/>
                      </a:cubicBezTo>
                      <a:cubicBezTo>
                        <a:pt x="1306" y="12"/>
                        <a:pt x="1306" y="12"/>
                        <a:pt x="1306" y="12"/>
                      </a:cubicBezTo>
                      <a:cubicBezTo>
                        <a:pt x="1247" y="575"/>
                        <a:pt x="777" y="1021"/>
                        <a:pt x="195" y="1034"/>
                      </a:cubicBezTo>
                      <a:cubicBezTo>
                        <a:pt x="0" y="791"/>
                        <a:pt x="0" y="791"/>
                        <a:pt x="0" y="791"/>
                      </a:cubicBezTo>
                      <a:cubicBezTo>
                        <a:pt x="195" y="546"/>
                        <a:pt x="195" y="546"/>
                        <a:pt x="195" y="546"/>
                      </a:cubicBezTo>
                      <a:cubicBezTo>
                        <a:pt x="273" y="543"/>
                        <a:pt x="348" y="526"/>
                        <a:pt x="417" y="498"/>
                      </a:cubicBezTo>
                      <a:cubicBezTo>
                        <a:pt x="486" y="469"/>
                        <a:pt x="548" y="430"/>
                        <a:pt x="603" y="381"/>
                      </a:cubicBezTo>
                      <a:cubicBezTo>
                        <a:pt x="658" y="332"/>
                        <a:pt x="705" y="275"/>
                        <a:pt x="741" y="210"/>
                      </a:cubicBezTo>
                      <a:cubicBezTo>
                        <a:pt x="777" y="146"/>
                        <a:pt x="802" y="75"/>
                        <a:pt x="815" y="0"/>
                      </a:cubicBez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8" name="Freeform 8"/>
                <p:cNvSpPr/>
                <p:nvPr>
                  <p:custDataLst>
                    <p:tags r:id="rId18"/>
                  </p:custDataLst>
                </p:nvPr>
              </p:nvSpPr>
              <p:spPr bwMode="auto">
                <a:xfrm>
                  <a:off x="19411" y="11338"/>
                  <a:ext cx="3971" cy="3895"/>
                </a:xfrm>
                <a:custGeom>
                  <a:avLst/>
                  <a:gdLst>
                    <a:gd name="T0" fmla="*/ 758 w 815"/>
                    <a:gd name="T1" fmla="*/ 0 h 801"/>
                    <a:gd name="T2" fmla="*/ 193 w 815"/>
                    <a:gd name="T3" fmla="*/ 498 h 801"/>
                    <a:gd name="T4" fmla="*/ 193 w 815"/>
                    <a:gd name="T5" fmla="*/ 498 h 801"/>
                    <a:gd name="T6" fmla="*/ 15 w 815"/>
                    <a:gd name="T7" fmla="*/ 721 h 801"/>
                    <a:gd name="T8" fmla="*/ 0 w 815"/>
                    <a:gd name="T9" fmla="*/ 801 h 801"/>
                    <a:gd name="T10" fmla="*/ 195 w 815"/>
                    <a:gd name="T11" fmla="*/ 556 h 801"/>
                    <a:gd name="T12" fmla="*/ 417 w 815"/>
                    <a:gd name="T13" fmla="*/ 508 h 801"/>
                    <a:gd name="T14" fmla="*/ 603 w 815"/>
                    <a:gd name="T15" fmla="*/ 391 h 801"/>
                    <a:gd name="T16" fmla="*/ 741 w 815"/>
                    <a:gd name="T17" fmla="*/ 220 h 801"/>
                    <a:gd name="T18" fmla="*/ 815 w 815"/>
                    <a:gd name="T19" fmla="*/ 10 h 801"/>
                    <a:gd name="T20" fmla="*/ 758 w 815"/>
                    <a:gd name="T21"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5" h="801">
                      <a:moveTo>
                        <a:pt x="758" y="0"/>
                      </a:moveTo>
                      <a:cubicBezTo>
                        <a:pt x="711" y="275"/>
                        <a:pt x="477" y="486"/>
                        <a:pt x="193" y="498"/>
                      </a:cubicBezTo>
                      <a:cubicBezTo>
                        <a:pt x="193" y="498"/>
                        <a:pt x="193" y="498"/>
                        <a:pt x="193" y="498"/>
                      </a:cubicBezTo>
                      <a:cubicBezTo>
                        <a:pt x="15" y="721"/>
                        <a:pt x="15" y="721"/>
                        <a:pt x="15" y="721"/>
                      </a:cubicBezTo>
                      <a:cubicBezTo>
                        <a:pt x="0" y="801"/>
                        <a:pt x="0" y="801"/>
                        <a:pt x="0" y="801"/>
                      </a:cubicBezTo>
                      <a:cubicBezTo>
                        <a:pt x="195" y="556"/>
                        <a:pt x="195" y="556"/>
                        <a:pt x="195" y="556"/>
                      </a:cubicBezTo>
                      <a:cubicBezTo>
                        <a:pt x="273" y="553"/>
                        <a:pt x="348" y="536"/>
                        <a:pt x="417" y="508"/>
                      </a:cubicBezTo>
                      <a:cubicBezTo>
                        <a:pt x="486" y="479"/>
                        <a:pt x="548" y="440"/>
                        <a:pt x="603" y="391"/>
                      </a:cubicBezTo>
                      <a:cubicBezTo>
                        <a:pt x="658" y="342"/>
                        <a:pt x="705" y="285"/>
                        <a:pt x="741" y="220"/>
                      </a:cubicBezTo>
                      <a:cubicBezTo>
                        <a:pt x="777" y="156"/>
                        <a:pt x="802" y="85"/>
                        <a:pt x="815" y="10"/>
                      </a:cubicBezTo>
                      <a:lnTo>
                        <a:pt x="758" y="0"/>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3" name="Freeform 9"/>
                <p:cNvSpPr/>
                <p:nvPr>
                  <p:custDataLst>
                    <p:tags r:id="rId19"/>
                  </p:custDataLst>
                </p:nvPr>
              </p:nvSpPr>
              <p:spPr bwMode="auto">
                <a:xfrm>
                  <a:off x="15843" y="10038"/>
                  <a:ext cx="3896" cy="3966"/>
                </a:xfrm>
                <a:custGeom>
                  <a:avLst/>
                  <a:gdLst>
                    <a:gd name="T0" fmla="*/ 303 w 800"/>
                    <a:gd name="T1" fmla="*/ 194 h 816"/>
                    <a:gd name="T2" fmla="*/ 80 w 800"/>
                    <a:gd name="T3" fmla="*/ 15 h 816"/>
                    <a:gd name="T4" fmla="*/ 0 w 800"/>
                    <a:gd name="T5" fmla="*/ 0 h 816"/>
                    <a:gd name="T6" fmla="*/ 245 w 800"/>
                    <a:gd name="T7" fmla="*/ 196 h 816"/>
                    <a:gd name="T8" fmla="*/ 293 w 800"/>
                    <a:gd name="T9" fmla="*/ 417 h 816"/>
                    <a:gd name="T10" fmla="*/ 410 w 800"/>
                    <a:gd name="T11" fmla="*/ 604 h 816"/>
                    <a:gd name="T12" fmla="*/ 580 w 800"/>
                    <a:gd name="T13" fmla="*/ 741 h 816"/>
                    <a:gd name="T14" fmla="*/ 791 w 800"/>
                    <a:gd name="T15" fmla="*/ 816 h 816"/>
                    <a:gd name="T16" fmla="*/ 800 w 800"/>
                    <a:gd name="T17" fmla="*/ 758 h 816"/>
                    <a:gd name="T18" fmla="*/ 303 w 800"/>
                    <a:gd name="T19" fmla="*/ 19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6">
                      <a:moveTo>
                        <a:pt x="303" y="194"/>
                      </a:moveTo>
                      <a:cubicBezTo>
                        <a:pt x="80" y="15"/>
                        <a:pt x="80" y="15"/>
                        <a:pt x="80" y="15"/>
                      </a:cubicBezTo>
                      <a:cubicBezTo>
                        <a:pt x="0" y="0"/>
                        <a:pt x="0" y="0"/>
                        <a:pt x="0" y="0"/>
                      </a:cubicBezTo>
                      <a:cubicBezTo>
                        <a:pt x="245" y="196"/>
                        <a:pt x="245" y="196"/>
                        <a:pt x="245" y="196"/>
                      </a:cubicBezTo>
                      <a:cubicBezTo>
                        <a:pt x="248" y="274"/>
                        <a:pt x="265" y="349"/>
                        <a:pt x="293" y="417"/>
                      </a:cubicBezTo>
                      <a:cubicBezTo>
                        <a:pt x="321" y="486"/>
                        <a:pt x="361" y="549"/>
                        <a:pt x="410" y="604"/>
                      </a:cubicBezTo>
                      <a:cubicBezTo>
                        <a:pt x="458" y="659"/>
                        <a:pt x="516" y="705"/>
                        <a:pt x="580" y="741"/>
                      </a:cubicBezTo>
                      <a:cubicBezTo>
                        <a:pt x="644" y="777"/>
                        <a:pt x="715" y="803"/>
                        <a:pt x="791" y="816"/>
                      </a:cubicBezTo>
                      <a:cubicBezTo>
                        <a:pt x="800" y="758"/>
                        <a:pt x="800" y="758"/>
                        <a:pt x="800" y="758"/>
                      </a:cubicBezTo>
                      <a:cubicBezTo>
                        <a:pt x="525" y="712"/>
                        <a:pt x="314" y="478"/>
                        <a:pt x="303" y="194"/>
                      </a:cubicBez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0" name="Freeform 10"/>
                <p:cNvSpPr/>
                <p:nvPr>
                  <p:custDataLst>
                    <p:tags r:id="rId20"/>
                  </p:custDataLst>
                </p:nvPr>
              </p:nvSpPr>
              <p:spPr bwMode="auto">
                <a:xfrm>
                  <a:off x="14656" y="10038"/>
                  <a:ext cx="5041" cy="6347"/>
                </a:xfrm>
                <a:custGeom>
                  <a:avLst/>
                  <a:gdLst>
                    <a:gd name="T0" fmla="*/ 244 w 1035"/>
                    <a:gd name="T1" fmla="*/ 0 h 1306"/>
                    <a:gd name="T2" fmla="*/ 489 w 1035"/>
                    <a:gd name="T3" fmla="*/ 196 h 1306"/>
                    <a:gd name="T4" fmla="*/ 537 w 1035"/>
                    <a:gd name="T5" fmla="*/ 417 h 1306"/>
                    <a:gd name="T6" fmla="*/ 654 w 1035"/>
                    <a:gd name="T7" fmla="*/ 604 h 1306"/>
                    <a:gd name="T8" fmla="*/ 824 w 1035"/>
                    <a:gd name="T9" fmla="*/ 741 h 1306"/>
                    <a:gd name="T10" fmla="*/ 1035 w 1035"/>
                    <a:gd name="T11" fmla="*/ 816 h 1306"/>
                    <a:gd name="T12" fmla="*/ 832 w 1035"/>
                    <a:gd name="T13" fmla="*/ 1069 h 1306"/>
                    <a:gd name="T14" fmla="*/ 1022 w 1035"/>
                    <a:gd name="T15" fmla="*/ 1306 h 1306"/>
                    <a:gd name="T16" fmla="*/ 0 w 1035"/>
                    <a:gd name="T17" fmla="*/ 195 h 1306"/>
                    <a:gd name="T18" fmla="*/ 244 w 1035"/>
                    <a:gd name="T1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5" h="1306">
                      <a:moveTo>
                        <a:pt x="244" y="0"/>
                      </a:moveTo>
                      <a:cubicBezTo>
                        <a:pt x="489" y="196"/>
                        <a:pt x="489" y="196"/>
                        <a:pt x="489" y="196"/>
                      </a:cubicBezTo>
                      <a:cubicBezTo>
                        <a:pt x="492" y="274"/>
                        <a:pt x="509" y="349"/>
                        <a:pt x="537" y="417"/>
                      </a:cubicBezTo>
                      <a:cubicBezTo>
                        <a:pt x="565" y="486"/>
                        <a:pt x="605" y="549"/>
                        <a:pt x="654" y="604"/>
                      </a:cubicBezTo>
                      <a:cubicBezTo>
                        <a:pt x="702" y="659"/>
                        <a:pt x="760" y="705"/>
                        <a:pt x="824" y="741"/>
                      </a:cubicBezTo>
                      <a:cubicBezTo>
                        <a:pt x="888" y="777"/>
                        <a:pt x="959" y="803"/>
                        <a:pt x="1035" y="816"/>
                      </a:cubicBezTo>
                      <a:cubicBezTo>
                        <a:pt x="832" y="1069"/>
                        <a:pt x="832" y="1069"/>
                        <a:pt x="832" y="1069"/>
                      </a:cubicBezTo>
                      <a:cubicBezTo>
                        <a:pt x="1022" y="1306"/>
                        <a:pt x="1022" y="1306"/>
                        <a:pt x="1022" y="1306"/>
                      </a:cubicBezTo>
                      <a:cubicBezTo>
                        <a:pt x="456" y="1247"/>
                        <a:pt x="13" y="774"/>
                        <a:pt x="0" y="195"/>
                      </a:cubicBezTo>
                      <a:lnTo>
                        <a:pt x="244" y="0"/>
                      </a:lnTo>
                      <a:close/>
                    </a:path>
                  </a:pathLst>
                </a:custGeom>
                <a:gradFill>
                  <a:gsLst>
                    <a:gs pos="0">
                      <a:srgbClr val="7B32B2"/>
                    </a:gs>
                    <a:gs pos="100000">
                      <a:srgbClr val="401A5D"/>
                    </a:gs>
                  </a:gsLst>
                  <a:lin ang="5400000" scaled="0"/>
                </a:gra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1" name="Freeform 11"/>
                <p:cNvSpPr/>
                <p:nvPr>
                  <p:custDataLst>
                    <p:tags r:id="rId21"/>
                  </p:custDataLst>
                </p:nvPr>
              </p:nvSpPr>
              <p:spPr bwMode="auto">
                <a:xfrm>
                  <a:off x="14683" y="9343"/>
                  <a:ext cx="1551" cy="975"/>
                </a:xfrm>
                <a:custGeom>
                  <a:avLst/>
                  <a:gdLst>
                    <a:gd name="T0" fmla="*/ 454 w 607"/>
                    <a:gd name="T1" fmla="*/ 0 h 382"/>
                    <a:gd name="T2" fmla="*/ 607 w 607"/>
                    <a:gd name="T3" fmla="*/ 53 h 382"/>
                    <a:gd name="T4" fmla="*/ 193 w 607"/>
                    <a:gd name="T5" fmla="*/ 382 h 382"/>
                    <a:gd name="T6" fmla="*/ 0 w 607"/>
                    <a:gd name="T7" fmla="*/ 361 h 382"/>
                    <a:gd name="T8" fmla="*/ 454 w 607"/>
                    <a:gd name="T9" fmla="*/ 0 h 382"/>
                  </a:gdLst>
                  <a:ahLst/>
                  <a:cxnLst>
                    <a:cxn ang="0">
                      <a:pos x="T0" y="T1"/>
                    </a:cxn>
                    <a:cxn ang="0">
                      <a:pos x="T2" y="T3"/>
                    </a:cxn>
                    <a:cxn ang="0">
                      <a:pos x="T4" y="T5"/>
                    </a:cxn>
                    <a:cxn ang="0">
                      <a:pos x="T6" y="T7"/>
                    </a:cxn>
                    <a:cxn ang="0">
                      <a:pos x="T8" y="T9"/>
                    </a:cxn>
                  </a:cxnLst>
                  <a:rect l="0" t="0" r="r" b="b"/>
                  <a:pathLst>
                    <a:path w="607" h="382">
                      <a:moveTo>
                        <a:pt x="454" y="0"/>
                      </a:moveTo>
                      <a:lnTo>
                        <a:pt x="607" y="53"/>
                      </a:lnTo>
                      <a:lnTo>
                        <a:pt x="193" y="382"/>
                      </a:lnTo>
                      <a:lnTo>
                        <a:pt x="0" y="361"/>
                      </a:lnTo>
                      <a:lnTo>
                        <a:pt x="454" y="0"/>
                      </a:lnTo>
                      <a:close/>
                    </a:path>
                  </a:pathLst>
                </a:custGeom>
                <a:solidFill>
                  <a:srgbClr val="6339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2" name="Freeform 12"/>
                <p:cNvSpPr/>
                <p:nvPr>
                  <p:custDataLst>
                    <p:tags r:id="rId22"/>
                  </p:custDataLst>
                </p:nvPr>
              </p:nvSpPr>
              <p:spPr bwMode="auto">
                <a:xfrm>
                  <a:off x="20717" y="7713"/>
                  <a:ext cx="3896" cy="3962"/>
                </a:xfrm>
                <a:custGeom>
                  <a:avLst/>
                  <a:gdLst>
                    <a:gd name="T0" fmla="*/ 555 w 800"/>
                    <a:gd name="T1" fmla="*/ 619 h 815"/>
                    <a:gd name="T2" fmla="*/ 507 w 800"/>
                    <a:gd name="T3" fmla="*/ 398 h 815"/>
                    <a:gd name="T4" fmla="*/ 390 w 800"/>
                    <a:gd name="T5" fmla="*/ 211 h 815"/>
                    <a:gd name="T6" fmla="*/ 220 w 800"/>
                    <a:gd name="T7" fmla="*/ 74 h 815"/>
                    <a:gd name="T8" fmla="*/ 9 w 800"/>
                    <a:gd name="T9" fmla="*/ 0 h 815"/>
                    <a:gd name="T10" fmla="*/ 0 w 800"/>
                    <a:gd name="T11" fmla="*/ 57 h 815"/>
                    <a:gd name="T12" fmla="*/ 497 w 800"/>
                    <a:gd name="T13" fmla="*/ 622 h 815"/>
                    <a:gd name="T14" fmla="*/ 720 w 800"/>
                    <a:gd name="T15" fmla="*/ 800 h 815"/>
                    <a:gd name="T16" fmla="*/ 800 w 800"/>
                    <a:gd name="T17" fmla="*/ 815 h 815"/>
                    <a:gd name="T18" fmla="*/ 555 w 800"/>
                    <a:gd name="T19" fmla="*/ 61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5">
                      <a:moveTo>
                        <a:pt x="555" y="619"/>
                      </a:moveTo>
                      <a:cubicBezTo>
                        <a:pt x="552" y="541"/>
                        <a:pt x="535" y="467"/>
                        <a:pt x="507" y="398"/>
                      </a:cubicBezTo>
                      <a:cubicBezTo>
                        <a:pt x="479" y="329"/>
                        <a:pt x="439" y="266"/>
                        <a:pt x="390" y="211"/>
                      </a:cubicBezTo>
                      <a:cubicBezTo>
                        <a:pt x="342" y="157"/>
                        <a:pt x="284" y="110"/>
                        <a:pt x="220" y="74"/>
                      </a:cubicBezTo>
                      <a:cubicBezTo>
                        <a:pt x="156" y="38"/>
                        <a:pt x="85" y="12"/>
                        <a:pt x="9" y="0"/>
                      </a:cubicBezTo>
                      <a:cubicBezTo>
                        <a:pt x="0" y="57"/>
                        <a:pt x="0" y="57"/>
                        <a:pt x="0" y="57"/>
                      </a:cubicBezTo>
                      <a:cubicBezTo>
                        <a:pt x="275" y="103"/>
                        <a:pt x="486" y="338"/>
                        <a:pt x="497" y="622"/>
                      </a:cubicBezTo>
                      <a:cubicBezTo>
                        <a:pt x="720" y="800"/>
                        <a:pt x="720" y="800"/>
                        <a:pt x="720" y="800"/>
                      </a:cubicBezTo>
                      <a:cubicBezTo>
                        <a:pt x="800" y="815"/>
                        <a:pt x="800" y="815"/>
                        <a:pt x="800" y="815"/>
                      </a:cubicBezTo>
                      <a:lnTo>
                        <a:pt x="555" y="619"/>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3" name="Freeform 13"/>
                <p:cNvSpPr/>
                <p:nvPr>
                  <p:custDataLst>
                    <p:tags r:id="rId23"/>
                  </p:custDataLst>
                </p:nvPr>
              </p:nvSpPr>
              <p:spPr bwMode="auto">
                <a:xfrm>
                  <a:off x="17078" y="6483"/>
                  <a:ext cx="3968" cy="3890"/>
                </a:xfrm>
                <a:custGeom>
                  <a:avLst/>
                  <a:gdLst>
                    <a:gd name="T0" fmla="*/ 620 w 815"/>
                    <a:gd name="T1" fmla="*/ 244 h 800"/>
                    <a:gd name="T2" fmla="*/ 398 w 815"/>
                    <a:gd name="T3" fmla="*/ 293 h 800"/>
                    <a:gd name="T4" fmla="*/ 212 w 815"/>
                    <a:gd name="T5" fmla="*/ 409 h 800"/>
                    <a:gd name="T6" fmla="*/ 74 w 815"/>
                    <a:gd name="T7" fmla="*/ 580 h 800"/>
                    <a:gd name="T8" fmla="*/ 0 w 815"/>
                    <a:gd name="T9" fmla="*/ 790 h 800"/>
                    <a:gd name="T10" fmla="*/ 57 w 815"/>
                    <a:gd name="T11" fmla="*/ 800 h 800"/>
                    <a:gd name="T12" fmla="*/ 622 w 815"/>
                    <a:gd name="T13" fmla="*/ 302 h 800"/>
                    <a:gd name="T14" fmla="*/ 800 w 815"/>
                    <a:gd name="T15" fmla="*/ 79 h 800"/>
                    <a:gd name="T16" fmla="*/ 815 w 815"/>
                    <a:gd name="T17" fmla="*/ 0 h 800"/>
                    <a:gd name="T18" fmla="*/ 620 w 815"/>
                    <a:gd name="T19" fmla="*/ 24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5" h="800">
                      <a:moveTo>
                        <a:pt x="620" y="244"/>
                      </a:moveTo>
                      <a:cubicBezTo>
                        <a:pt x="542" y="247"/>
                        <a:pt x="467" y="264"/>
                        <a:pt x="398" y="293"/>
                      </a:cubicBezTo>
                      <a:cubicBezTo>
                        <a:pt x="329" y="321"/>
                        <a:pt x="267" y="361"/>
                        <a:pt x="212" y="409"/>
                      </a:cubicBezTo>
                      <a:cubicBezTo>
                        <a:pt x="157" y="458"/>
                        <a:pt x="110" y="515"/>
                        <a:pt x="74" y="580"/>
                      </a:cubicBezTo>
                      <a:cubicBezTo>
                        <a:pt x="38" y="644"/>
                        <a:pt x="13" y="715"/>
                        <a:pt x="0" y="790"/>
                      </a:cubicBezTo>
                      <a:cubicBezTo>
                        <a:pt x="57" y="800"/>
                        <a:pt x="57" y="800"/>
                        <a:pt x="57" y="800"/>
                      </a:cubicBezTo>
                      <a:cubicBezTo>
                        <a:pt x="104" y="525"/>
                        <a:pt x="338" y="314"/>
                        <a:pt x="622" y="302"/>
                      </a:cubicBezTo>
                      <a:cubicBezTo>
                        <a:pt x="800" y="79"/>
                        <a:pt x="800" y="79"/>
                        <a:pt x="800" y="79"/>
                      </a:cubicBezTo>
                      <a:cubicBezTo>
                        <a:pt x="815" y="0"/>
                        <a:pt x="815" y="0"/>
                        <a:pt x="815" y="0"/>
                      </a:cubicBezTo>
                      <a:lnTo>
                        <a:pt x="620" y="244"/>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4" name="Freeform 14"/>
                <p:cNvSpPr/>
                <p:nvPr>
                  <p:custDataLst>
                    <p:tags r:id="rId24"/>
                  </p:custDataLst>
                </p:nvPr>
              </p:nvSpPr>
              <p:spPr bwMode="auto">
                <a:xfrm>
                  <a:off x="20771" y="5327"/>
                  <a:ext cx="979" cy="1541"/>
                </a:xfrm>
                <a:custGeom>
                  <a:avLst/>
                  <a:gdLst>
                    <a:gd name="T0" fmla="*/ 383 w 383"/>
                    <a:gd name="T1" fmla="*/ 453 h 603"/>
                    <a:gd name="T2" fmla="*/ 329 w 383"/>
                    <a:gd name="T3" fmla="*/ 603 h 603"/>
                    <a:gd name="T4" fmla="*/ 0 w 383"/>
                    <a:gd name="T5" fmla="*/ 193 h 603"/>
                    <a:gd name="T6" fmla="*/ 21 w 383"/>
                    <a:gd name="T7" fmla="*/ 0 h 603"/>
                    <a:gd name="T8" fmla="*/ 383 w 383"/>
                    <a:gd name="T9" fmla="*/ 453 h 603"/>
                  </a:gdLst>
                  <a:ahLst/>
                  <a:cxnLst>
                    <a:cxn ang="0">
                      <a:pos x="T0" y="T1"/>
                    </a:cxn>
                    <a:cxn ang="0">
                      <a:pos x="T2" y="T3"/>
                    </a:cxn>
                    <a:cxn ang="0">
                      <a:pos x="T4" y="T5"/>
                    </a:cxn>
                    <a:cxn ang="0">
                      <a:pos x="T6" y="T7"/>
                    </a:cxn>
                    <a:cxn ang="0">
                      <a:pos x="T8" y="T9"/>
                    </a:cxn>
                  </a:cxnLst>
                  <a:rect l="0" t="0" r="r" b="b"/>
                  <a:pathLst>
                    <a:path w="383" h="603">
                      <a:moveTo>
                        <a:pt x="383" y="453"/>
                      </a:moveTo>
                      <a:lnTo>
                        <a:pt x="329" y="603"/>
                      </a:lnTo>
                      <a:lnTo>
                        <a:pt x="0" y="193"/>
                      </a:lnTo>
                      <a:lnTo>
                        <a:pt x="21" y="0"/>
                      </a:lnTo>
                      <a:lnTo>
                        <a:pt x="383" y="45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5" name="Freeform 15"/>
                <p:cNvSpPr/>
                <p:nvPr>
                  <p:custDataLst>
                    <p:tags r:id="rId25"/>
                  </p:custDataLst>
                </p:nvPr>
              </p:nvSpPr>
              <p:spPr bwMode="auto">
                <a:xfrm>
                  <a:off x="20761" y="5327"/>
                  <a:ext cx="5041" cy="6350"/>
                </a:xfrm>
                <a:custGeom>
                  <a:avLst/>
                  <a:gdLst>
                    <a:gd name="T0" fmla="*/ 13 w 1035"/>
                    <a:gd name="T1" fmla="*/ 0 h 1306"/>
                    <a:gd name="T2" fmla="*/ 550 w 1035"/>
                    <a:gd name="T3" fmla="*/ 202 h 1306"/>
                    <a:gd name="T4" fmla="*/ 1035 w 1035"/>
                    <a:gd name="T5" fmla="*/ 1111 h 1306"/>
                    <a:gd name="T6" fmla="*/ 791 w 1035"/>
                    <a:gd name="T7" fmla="*/ 1306 h 1306"/>
                    <a:gd name="T8" fmla="*/ 546 w 1035"/>
                    <a:gd name="T9" fmla="*/ 1110 h 1306"/>
                    <a:gd name="T10" fmla="*/ 498 w 1035"/>
                    <a:gd name="T11" fmla="*/ 889 h 1306"/>
                    <a:gd name="T12" fmla="*/ 381 w 1035"/>
                    <a:gd name="T13" fmla="*/ 702 h 1306"/>
                    <a:gd name="T14" fmla="*/ 211 w 1035"/>
                    <a:gd name="T15" fmla="*/ 565 h 1306"/>
                    <a:gd name="T16" fmla="*/ 0 w 1035"/>
                    <a:gd name="T17" fmla="*/ 491 h 1306"/>
                    <a:gd name="T18" fmla="*/ 203 w 1035"/>
                    <a:gd name="T19" fmla="*/ 238 h 1306"/>
                    <a:gd name="T20" fmla="*/ 13 w 1035"/>
                    <a:gd name="T21"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5" h="1306">
                      <a:moveTo>
                        <a:pt x="13" y="0"/>
                      </a:moveTo>
                      <a:cubicBezTo>
                        <a:pt x="207" y="20"/>
                        <a:pt x="391" y="90"/>
                        <a:pt x="550" y="202"/>
                      </a:cubicBezTo>
                      <a:cubicBezTo>
                        <a:pt x="841" y="408"/>
                        <a:pt x="1026" y="739"/>
                        <a:pt x="1035" y="1111"/>
                      </a:cubicBezTo>
                      <a:cubicBezTo>
                        <a:pt x="791" y="1306"/>
                        <a:pt x="791" y="1306"/>
                        <a:pt x="791" y="1306"/>
                      </a:cubicBezTo>
                      <a:cubicBezTo>
                        <a:pt x="546" y="1110"/>
                        <a:pt x="546" y="1110"/>
                        <a:pt x="546" y="1110"/>
                      </a:cubicBezTo>
                      <a:cubicBezTo>
                        <a:pt x="543" y="1032"/>
                        <a:pt x="526" y="958"/>
                        <a:pt x="498" y="889"/>
                      </a:cubicBezTo>
                      <a:cubicBezTo>
                        <a:pt x="470" y="820"/>
                        <a:pt x="430" y="757"/>
                        <a:pt x="381" y="702"/>
                      </a:cubicBezTo>
                      <a:cubicBezTo>
                        <a:pt x="333" y="648"/>
                        <a:pt x="275" y="601"/>
                        <a:pt x="211" y="565"/>
                      </a:cubicBezTo>
                      <a:cubicBezTo>
                        <a:pt x="147" y="529"/>
                        <a:pt x="76" y="503"/>
                        <a:pt x="0" y="491"/>
                      </a:cubicBezTo>
                      <a:cubicBezTo>
                        <a:pt x="203" y="238"/>
                        <a:pt x="203" y="238"/>
                        <a:pt x="203" y="238"/>
                      </a:cubicBezTo>
                      <a:lnTo>
                        <a:pt x="13" y="0"/>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6" name="Freeform 16"/>
                <p:cNvSpPr/>
                <p:nvPr>
                  <p:custDataLst>
                    <p:tags r:id="rId26"/>
                  </p:custDataLst>
                </p:nvPr>
              </p:nvSpPr>
              <p:spPr bwMode="auto">
                <a:xfrm>
                  <a:off x="14683" y="5298"/>
                  <a:ext cx="6362" cy="5026"/>
                </a:xfrm>
                <a:custGeom>
                  <a:avLst/>
                  <a:gdLst>
                    <a:gd name="T0" fmla="*/ 1111 w 1306"/>
                    <a:gd name="T1" fmla="*/ 0 h 1034"/>
                    <a:gd name="T2" fmla="*/ 1306 w 1306"/>
                    <a:gd name="T3" fmla="*/ 244 h 1034"/>
                    <a:gd name="T4" fmla="*/ 1111 w 1306"/>
                    <a:gd name="T5" fmla="*/ 488 h 1034"/>
                    <a:gd name="T6" fmla="*/ 889 w 1306"/>
                    <a:gd name="T7" fmla="*/ 537 h 1034"/>
                    <a:gd name="T8" fmla="*/ 703 w 1306"/>
                    <a:gd name="T9" fmla="*/ 653 h 1034"/>
                    <a:gd name="T10" fmla="*/ 565 w 1306"/>
                    <a:gd name="T11" fmla="*/ 824 h 1034"/>
                    <a:gd name="T12" fmla="*/ 491 w 1306"/>
                    <a:gd name="T13" fmla="*/ 1034 h 1034"/>
                    <a:gd name="T14" fmla="*/ 238 w 1306"/>
                    <a:gd name="T15" fmla="*/ 832 h 1034"/>
                    <a:gd name="T16" fmla="*/ 0 w 1306"/>
                    <a:gd name="T17" fmla="*/ 1022 h 1034"/>
                    <a:gd name="T18" fmla="*/ 1111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1111" y="0"/>
                      </a:moveTo>
                      <a:cubicBezTo>
                        <a:pt x="1306" y="244"/>
                        <a:pt x="1306" y="244"/>
                        <a:pt x="1306" y="244"/>
                      </a:cubicBezTo>
                      <a:cubicBezTo>
                        <a:pt x="1111" y="488"/>
                        <a:pt x="1111" y="488"/>
                        <a:pt x="1111" y="488"/>
                      </a:cubicBezTo>
                      <a:cubicBezTo>
                        <a:pt x="1033" y="491"/>
                        <a:pt x="958" y="508"/>
                        <a:pt x="889" y="537"/>
                      </a:cubicBezTo>
                      <a:cubicBezTo>
                        <a:pt x="820" y="565"/>
                        <a:pt x="758" y="605"/>
                        <a:pt x="703" y="653"/>
                      </a:cubicBezTo>
                      <a:cubicBezTo>
                        <a:pt x="648" y="702"/>
                        <a:pt x="601" y="759"/>
                        <a:pt x="565" y="824"/>
                      </a:cubicBezTo>
                      <a:cubicBezTo>
                        <a:pt x="529" y="888"/>
                        <a:pt x="504" y="959"/>
                        <a:pt x="491" y="1034"/>
                      </a:cubicBezTo>
                      <a:cubicBezTo>
                        <a:pt x="238" y="832"/>
                        <a:pt x="238" y="832"/>
                        <a:pt x="238" y="832"/>
                      </a:cubicBezTo>
                      <a:cubicBezTo>
                        <a:pt x="0" y="1022"/>
                        <a:pt x="0" y="1022"/>
                        <a:pt x="0" y="1022"/>
                      </a:cubicBezTo>
                      <a:cubicBezTo>
                        <a:pt x="59" y="460"/>
                        <a:pt x="529" y="13"/>
                        <a:pt x="1111" y="0"/>
                      </a:cubicBezTo>
                      <a:close/>
                    </a:path>
                  </a:pathLst>
                </a:custGeom>
                <a:gradFill>
                  <a:gsLst>
                    <a:gs pos="0">
                      <a:srgbClr val="7030A0"/>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7" name="Freeform 17"/>
                <p:cNvSpPr/>
                <p:nvPr>
                  <p:custDataLst>
                    <p:tags r:id="rId27"/>
                  </p:custDataLst>
                </p:nvPr>
              </p:nvSpPr>
              <p:spPr bwMode="auto">
                <a:xfrm>
                  <a:off x="21042" y="5537"/>
                  <a:ext cx="4111" cy="3063"/>
                </a:xfrm>
                <a:custGeom>
                  <a:avLst/>
                  <a:gdLst>
                    <a:gd name="T0" fmla="*/ 311 w 844"/>
                    <a:gd name="T1" fmla="*/ 600 h 630"/>
                    <a:gd name="T2" fmla="*/ 495 w 844"/>
                    <a:gd name="T3" fmla="*/ 589 h 630"/>
                    <a:gd name="T4" fmla="*/ 844 w 844"/>
                    <a:gd name="T5" fmla="*/ 630 h 630"/>
                    <a:gd name="T6" fmla="*/ 30 w 844"/>
                    <a:gd name="T7" fmla="*/ 0 h 630"/>
                    <a:gd name="T8" fmla="*/ 186 w 844"/>
                    <a:gd name="T9" fmla="*/ 195 h 630"/>
                    <a:gd name="T10" fmla="*/ 0 w 844"/>
                    <a:gd name="T11" fmla="*/ 427 h 630"/>
                    <a:gd name="T12" fmla="*/ 311 w 844"/>
                    <a:gd name="T13" fmla="*/ 600 h 630"/>
                  </a:gdLst>
                  <a:ahLst/>
                  <a:cxnLst>
                    <a:cxn ang="0">
                      <a:pos x="T0" y="T1"/>
                    </a:cxn>
                    <a:cxn ang="0">
                      <a:pos x="T2" y="T3"/>
                    </a:cxn>
                    <a:cxn ang="0">
                      <a:pos x="T4" y="T5"/>
                    </a:cxn>
                    <a:cxn ang="0">
                      <a:pos x="T6" y="T7"/>
                    </a:cxn>
                    <a:cxn ang="0">
                      <a:pos x="T8" y="T9"/>
                    </a:cxn>
                    <a:cxn ang="0">
                      <a:pos x="T10" y="T11"/>
                    </a:cxn>
                    <a:cxn ang="0">
                      <a:pos x="T12" y="T13"/>
                    </a:cxn>
                  </a:cxnLst>
                  <a:rect l="0" t="0" r="r" b="b"/>
                  <a:pathLst>
                    <a:path w="844" h="630">
                      <a:moveTo>
                        <a:pt x="311" y="600"/>
                      </a:moveTo>
                      <a:cubicBezTo>
                        <a:pt x="371" y="593"/>
                        <a:pt x="432" y="589"/>
                        <a:pt x="495" y="589"/>
                      </a:cubicBezTo>
                      <a:cubicBezTo>
                        <a:pt x="615" y="589"/>
                        <a:pt x="732" y="603"/>
                        <a:pt x="844" y="630"/>
                      </a:cubicBezTo>
                      <a:cubicBezTo>
                        <a:pt x="694" y="304"/>
                        <a:pt x="391" y="65"/>
                        <a:pt x="30" y="0"/>
                      </a:cubicBezTo>
                      <a:cubicBezTo>
                        <a:pt x="186" y="195"/>
                        <a:pt x="186" y="195"/>
                        <a:pt x="186" y="195"/>
                      </a:cubicBezTo>
                      <a:cubicBezTo>
                        <a:pt x="0" y="427"/>
                        <a:pt x="0" y="427"/>
                        <a:pt x="0" y="427"/>
                      </a:cubicBezTo>
                      <a:cubicBezTo>
                        <a:pt x="118" y="457"/>
                        <a:pt x="225" y="517"/>
                        <a:pt x="311" y="600"/>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9" name="Freeform 19"/>
                <p:cNvSpPr/>
                <p:nvPr>
                  <p:custDataLst>
                    <p:tags r:id="rId28"/>
                  </p:custDataLst>
                </p:nvPr>
              </p:nvSpPr>
              <p:spPr bwMode="auto">
                <a:xfrm>
                  <a:off x="14817" y="10237"/>
                  <a:ext cx="2349" cy="4538"/>
                </a:xfrm>
                <a:custGeom>
                  <a:avLst/>
                  <a:gdLst>
                    <a:gd name="T0" fmla="*/ 211 w 482"/>
                    <a:gd name="T1" fmla="*/ 0 h 934"/>
                    <a:gd name="T2" fmla="*/ 0 w 482"/>
                    <a:gd name="T3" fmla="*/ 169 h 934"/>
                    <a:gd name="T4" fmla="*/ 345 w 482"/>
                    <a:gd name="T5" fmla="*/ 934 h 934"/>
                    <a:gd name="T6" fmla="*/ 482 w 482"/>
                    <a:gd name="T7" fmla="*/ 405 h 934"/>
                    <a:gd name="T8" fmla="*/ 424 w 482"/>
                    <a:gd name="T9" fmla="*/ 171 h 934"/>
                    <a:gd name="T10" fmla="*/ 211 w 482"/>
                    <a:gd name="T11" fmla="*/ 0 h 934"/>
                  </a:gdLst>
                  <a:ahLst/>
                  <a:cxnLst>
                    <a:cxn ang="0">
                      <a:pos x="T0" y="T1"/>
                    </a:cxn>
                    <a:cxn ang="0">
                      <a:pos x="T2" y="T3"/>
                    </a:cxn>
                    <a:cxn ang="0">
                      <a:pos x="T4" y="T5"/>
                    </a:cxn>
                    <a:cxn ang="0">
                      <a:pos x="T6" y="T7"/>
                    </a:cxn>
                    <a:cxn ang="0">
                      <a:pos x="T8" y="T9"/>
                    </a:cxn>
                    <a:cxn ang="0">
                      <a:pos x="T10" y="T11"/>
                    </a:cxn>
                  </a:cxnLst>
                  <a:rect l="0" t="0" r="r" b="b"/>
                  <a:pathLst>
                    <a:path w="482" h="934">
                      <a:moveTo>
                        <a:pt x="211" y="0"/>
                      </a:moveTo>
                      <a:cubicBezTo>
                        <a:pt x="0" y="169"/>
                        <a:pt x="0" y="169"/>
                        <a:pt x="0" y="169"/>
                      </a:cubicBezTo>
                      <a:cubicBezTo>
                        <a:pt x="11" y="469"/>
                        <a:pt x="141" y="740"/>
                        <a:pt x="345" y="934"/>
                      </a:cubicBezTo>
                      <a:cubicBezTo>
                        <a:pt x="354" y="746"/>
                        <a:pt x="402" y="567"/>
                        <a:pt x="482" y="405"/>
                      </a:cubicBezTo>
                      <a:cubicBezTo>
                        <a:pt x="449" y="333"/>
                        <a:pt x="430" y="254"/>
                        <a:pt x="424" y="171"/>
                      </a:cubicBezTo>
                      <a:lnTo>
                        <a:pt x="211" y="0"/>
                      </a:ln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1" name="Freeform 21"/>
                <p:cNvSpPr/>
                <p:nvPr>
                  <p:custDataLst>
                    <p:tags r:id="rId29"/>
                  </p:custDataLst>
                </p:nvPr>
              </p:nvSpPr>
              <p:spPr bwMode="auto">
                <a:xfrm>
                  <a:off x="14893" y="5523"/>
                  <a:ext cx="4459" cy="4523"/>
                </a:xfrm>
                <a:custGeom>
                  <a:avLst/>
                  <a:gdLst>
                    <a:gd name="T0" fmla="*/ 600 w 915"/>
                    <a:gd name="T1" fmla="*/ 552 h 931"/>
                    <a:gd name="T2" fmla="*/ 915 w 915"/>
                    <a:gd name="T3" fmla="*/ 0 h 931"/>
                    <a:gd name="T4" fmla="*/ 338 w 915"/>
                    <a:gd name="T5" fmla="*/ 282 h 931"/>
                    <a:gd name="T6" fmla="*/ 0 w 915"/>
                    <a:gd name="T7" fmla="*/ 901 h 931"/>
                    <a:gd name="T8" fmla="*/ 195 w 915"/>
                    <a:gd name="T9" fmla="*/ 745 h 931"/>
                    <a:gd name="T10" fmla="*/ 427 w 915"/>
                    <a:gd name="T11" fmla="*/ 931 h 931"/>
                    <a:gd name="T12" fmla="*/ 494 w 915"/>
                    <a:gd name="T13" fmla="*/ 762 h 931"/>
                    <a:gd name="T14" fmla="*/ 581 w 915"/>
                    <a:gd name="T15" fmla="*/ 640 h 931"/>
                    <a:gd name="T16" fmla="*/ 600 w 915"/>
                    <a:gd name="T17" fmla="*/ 5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931">
                      <a:moveTo>
                        <a:pt x="600" y="552"/>
                      </a:moveTo>
                      <a:cubicBezTo>
                        <a:pt x="657" y="331"/>
                        <a:pt x="769" y="142"/>
                        <a:pt x="915" y="0"/>
                      </a:cubicBezTo>
                      <a:cubicBezTo>
                        <a:pt x="700" y="35"/>
                        <a:pt x="499" y="133"/>
                        <a:pt x="338" y="282"/>
                      </a:cubicBezTo>
                      <a:cubicBezTo>
                        <a:pt x="161" y="448"/>
                        <a:pt x="42" y="665"/>
                        <a:pt x="0" y="901"/>
                      </a:cubicBezTo>
                      <a:cubicBezTo>
                        <a:pt x="195" y="745"/>
                        <a:pt x="195" y="745"/>
                        <a:pt x="195" y="745"/>
                      </a:cubicBezTo>
                      <a:cubicBezTo>
                        <a:pt x="427" y="931"/>
                        <a:pt x="427" y="931"/>
                        <a:pt x="427" y="931"/>
                      </a:cubicBezTo>
                      <a:cubicBezTo>
                        <a:pt x="442" y="872"/>
                        <a:pt x="465" y="815"/>
                        <a:pt x="494" y="762"/>
                      </a:cubicBezTo>
                      <a:cubicBezTo>
                        <a:pt x="519" y="718"/>
                        <a:pt x="548" y="678"/>
                        <a:pt x="581" y="640"/>
                      </a:cubicBezTo>
                      <a:cubicBezTo>
                        <a:pt x="586" y="611"/>
                        <a:pt x="593" y="582"/>
                        <a:pt x="600" y="552"/>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3" name="Freeform 23"/>
                <p:cNvSpPr/>
                <p:nvPr>
                  <p:custDataLst>
                    <p:tags r:id="rId30"/>
                  </p:custDataLst>
                </p:nvPr>
              </p:nvSpPr>
              <p:spPr bwMode="auto">
                <a:xfrm>
                  <a:off x="19611" y="13013"/>
                  <a:ext cx="3209" cy="3244"/>
                </a:xfrm>
                <a:custGeom>
                  <a:avLst/>
                  <a:gdLst>
                    <a:gd name="T0" fmla="*/ 627 w 659"/>
                    <a:gd name="T1" fmla="*/ 253 h 668"/>
                    <a:gd name="T2" fmla="*/ 653 w 659"/>
                    <a:gd name="T3" fmla="*/ 0 h 668"/>
                    <a:gd name="T4" fmla="*/ 170 w 659"/>
                    <a:gd name="T5" fmla="*/ 243 h 668"/>
                    <a:gd name="T6" fmla="*/ 0 w 659"/>
                    <a:gd name="T7" fmla="*/ 457 h 668"/>
                    <a:gd name="T8" fmla="*/ 169 w 659"/>
                    <a:gd name="T9" fmla="*/ 668 h 668"/>
                    <a:gd name="T10" fmla="*/ 659 w 659"/>
                    <a:gd name="T11" fmla="*/ 533 h 668"/>
                    <a:gd name="T12" fmla="*/ 627 w 659"/>
                    <a:gd name="T13" fmla="*/ 253 h 668"/>
                  </a:gdLst>
                  <a:ahLst/>
                  <a:cxnLst>
                    <a:cxn ang="0">
                      <a:pos x="T0" y="T1"/>
                    </a:cxn>
                    <a:cxn ang="0">
                      <a:pos x="T2" y="T3"/>
                    </a:cxn>
                    <a:cxn ang="0">
                      <a:pos x="T4" y="T5"/>
                    </a:cxn>
                    <a:cxn ang="0">
                      <a:pos x="T6" y="T7"/>
                    </a:cxn>
                    <a:cxn ang="0">
                      <a:pos x="T8" y="T9"/>
                    </a:cxn>
                    <a:cxn ang="0">
                      <a:pos x="T10" y="T11"/>
                    </a:cxn>
                    <a:cxn ang="0">
                      <a:pos x="T12" y="T13"/>
                    </a:cxn>
                  </a:cxnLst>
                  <a:rect l="0" t="0" r="r" b="b"/>
                  <a:pathLst>
                    <a:path w="659" h="668">
                      <a:moveTo>
                        <a:pt x="627" y="253"/>
                      </a:moveTo>
                      <a:cubicBezTo>
                        <a:pt x="627" y="166"/>
                        <a:pt x="636" y="81"/>
                        <a:pt x="653" y="0"/>
                      </a:cubicBezTo>
                      <a:cubicBezTo>
                        <a:pt x="535" y="140"/>
                        <a:pt x="363" y="231"/>
                        <a:pt x="170" y="243"/>
                      </a:cubicBezTo>
                      <a:cubicBezTo>
                        <a:pt x="0" y="457"/>
                        <a:pt x="0" y="457"/>
                        <a:pt x="0" y="457"/>
                      </a:cubicBezTo>
                      <a:cubicBezTo>
                        <a:pt x="169" y="668"/>
                        <a:pt x="169" y="668"/>
                        <a:pt x="169" y="668"/>
                      </a:cubicBezTo>
                      <a:cubicBezTo>
                        <a:pt x="345" y="661"/>
                        <a:pt x="512" y="614"/>
                        <a:pt x="659" y="533"/>
                      </a:cubicBezTo>
                      <a:cubicBezTo>
                        <a:pt x="638" y="444"/>
                        <a:pt x="627" y="350"/>
                        <a:pt x="627" y="253"/>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4" name="Freeform 29"/>
                <p:cNvSpPr>
                  <a:spLocks noChangeArrowheads="1"/>
                </p:cNvSpPr>
                <p:nvPr>
                  <p:custDataLst>
                    <p:tags r:id="rId31"/>
                  </p:custDataLst>
                </p:nvPr>
              </p:nvSpPr>
              <p:spPr bwMode="auto">
                <a:xfrm>
                  <a:off x="19491" y="8927"/>
                  <a:ext cx="1488" cy="1535"/>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4D576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 name="TextBox 3"/>
                <p:cNvSpPr txBox="1"/>
                <p:nvPr>
                  <p:custDataLst>
                    <p:tags r:id="rId32"/>
                  </p:custDataLst>
                </p:nvPr>
              </p:nvSpPr>
              <p:spPr>
                <a:xfrm>
                  <a:off x="17854" y="10854"/>
                  <a:ext cx="4729" cy="188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rPr>
                    <a:t>高校合作</a:t>
                  </a:r>
                  <a:endPar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rPr>
                    <a:t>计划</a:t>
                  </a:r>
                  <a:endPar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endParaRPr>
                </a:p>
              </p:txBody>
            </p:sp>
            <p:sp>
              <p:nvSpPr>
                <p:cNvPr id="47" name="Freeform 27"/>
                <p:cNvSpPr>
                  <a:spLocks noChangeArrowheads="1"/>
                </p:cNvSpPr>
                <p:nvPr>
                  <p:custDataLst>
                    <p:tags r:id="rId33"/>
                  </p:custDataLst>
                </p:nvPr>
              </p:nvSpPr>
              <p:spPr bwMode="auto">
                <a:xfrm>
                  <a:off x="17164" y="6766"/>
                  <a:ext cx="1341" cy="1050"/>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3" name="Freeform 65"/>
                <p:cNvSpPr>
                  <a:spLocks noChangeArrowheads="1"/>
                </p:cNvSpPr>
                <p:nvPr>
                  <p:custDataLst>
                    <p:tags r:id="rId34"/>
                  </p:custDataLst>
                </p:nvPr>
              </p:nvSpPr>
              <p:spPr bwMode="auto">
                <a:xfrm>
                  <a:off x="23181" y="7758"/>
                  <a:ext cx="1041" cy="1033"/>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7" name="Freeform 102"/>
                <p:cNvSpPr>
                  <a:spLocks noChangeArrowheads="1"/>
                </p:cNvSpPr>
                <p:nvPr>
                  <p:custDataLst>
                    <p:tags r:id="rId35"/>
                  </p:custDataLst>
                </p:nvPr>
              </p:nvSpPr>
              <p:spPr bwMode="auto">
                <a:xfrm>
                  <a:off x="22117" y="13973"/>
                  <a:ext cx="1092" cy="982"/>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8" name="Freeform 116"/>
                <p:cNvSpPr>
                  <a:spLocks noChangeArrowheads="1"/>
                </p:cNvSpPr>
                <p:nvPr>
                  <p:custDataLst>
                    <p:tags r:id="rId36"/>
                  </p:custDataLst>
                </p:nvPr>
              </p:nvSpPr>
              <p:spPr bwMode="auto">
                <a:xfrm>
                  <a:off x="16092" y="12566"/>
                  <a:ext cx="1129" cy="1165"/>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grpSp>
        <p:sp>
          <p:nvSpPr>
            <p:cNvPr id="26" name="文本框 25"/>
            <p:cNvSpPr txBox="1"/>
            <p:nvPr>
              <p:custDataLst>
                <p:tags r:id="rId37"/>
              </p:custDataLst>
            </p:nvPr>
          </p:nvSpPr>
          <p:spPr>
            <a:xfrm>
              <a:off x="2986" y="13295"/>
              <a:ext cx="9445" cy="16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sym typeface="+mn-ea"/>
                </a:rPr>
                <a:t>通过企业真实生产系统完成高校软件测试实践教学。</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sym typeface="+mn-ea"/>
              </a:endParaRPr>
            </a:p>
          </p:txBody>
        </p:sp>
        <p:sp>
          <p:nvSpPr>
            <p:cNvPr id="27" name="文本框 26"/>
            <p:cNvSpPr txBox="1"/>
            <p:nvPr>
              <p:custDataLst>
                <p:tags r:id="rId38"/>
              </p:custDataLst>
            </p:nvPr>
          </p:nvSpPr>
          <p:spPr>
            <a:xfrm>
              <a:off x="26684" y="7739"/>
              <a:ext cx="9718" cy="16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免费</a:t>
              </a:r>
              <a:r>
                <a:rPr kumimoji="1" lang="en-US" altLang="zh-CN" sz="2400" b="0" dirty="0">
                  <a:latin typeface="方正黑体简体" panose="02010601030101010101" charset="-122"/>
                  <a:ea typeface="方正黑体简体" panose="02010601030101010101" charset="-122"/>
                  <a:cs typeface="方正黑体简体" panose="02010601030101010101" charset="-122"/>
                  <a:sym typeface="+mn-ea"/>
                </a:rPr>
                <a:t> MeterSphere</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 专业测试云教学平台，一站式软件测试教学环境。</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gr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11245" y="4225290"/>
            <a:ext cx="17161510" cy="6803390"/>
            <a:chOff x="5695" y="6654"/>
            <a:chExt cx="27026" cy="10714"/>
          </a:xfrm>
        </p:grpSpPr>
        <p:grpSp>
          <p:nvGrpSpPr>
            <p:cNvPr id="3" name="组合 2"/>
            <p:cNvGrpSpPr/>
            <p:nvPr/>
          </p:nvGrpSpPr>
          <p:grpSpPr>
            <a:xfrm>
              <a:off x="5695" y="6654"/>
              <a:ext cx="8600" cy="10714"/>
              <a:chOff x="2629" y="6700"/>
              <a:chExt cx="8600" cy="10714"/>
            </a:xfrm>
          </p:grpSpPr>
          <p:sp>
            <p:nvSpPr>
              <p:cNvPr id="1163" name="访问官网"/>
              <p:cNvSpPr/>
              <p:nvPr/>
            </p:nvSpPr>
            <p:spPr>
              <a:xfrm>
                <a:off x="4229" y="6700"/>
                <a:ext cx="5400" cy="2000"/>
              </a:xfrm>
              <a:prstGeom prst="rect">
                <a:avLst/>
              </a:prstGeom>
              <a:solidFill>
                <a:srgbClr val="783887"/>
              </a:solidFill>
              <a:ln w="12700">
                <a:miter lim="400000"/>
              </a:ln>
            </p:spPr>
            <p:txBody>
              <a:bodyPr lIns="71437" tIns="71437" rIns="71437" bIns="71437" anchor="ctr"/>
              <a:lstStyle>
                <a:lvl1pPr>
                  <a:defRPr sz="5000" b="0">
                    <a:solidFill>
                      <a:srgbClr val="FFFFFF"/>
                    </a:solidFill>
                  </a:defRPr>
                </a:lvl1pPr>
              </a:lstStyle>
              <a:p>
                <a:r>
                  <a:t>访问官网</a:t>
                </a:r>
              </a:p>
            </p:txBody>
          </p:sp>
          <p:grpSp>
            <p:nvGrpSpPr>
              <p:cNvPr id="1169" name="https://metersphere.io"/>
              <p:cNvGrpSpPr/>
              <p:nvPr/>
            </p:nvGrpSpPr>
            <p:grpSpPr>
              <a:xfrm>
                <a:off x="2629" y="15966"/>
                <a:ext cx="8600" cy="1448"/>
                <a:chOff x="0" y="0"/>
                <a:chExt cx="5461000" cy="919480"/>
              </a:xfrm>
            </p:grpSpPr>
            <p:sp>
              <p:nvSpPr>
                <p:cNvPr id="1168" name="https://metersphere.io"/>
                <p:cNvSpPr txBox="1"/>
                <p:nvPr/>
              </p:nvSpPr>
              <p:spPr>
                <a:xfrm>
                  <a:off x="50800" y="50799"/>
                  <a:ext cx="5359400" cy="817882"/>
                </a:xfrm>
                <a:prstGeom prst="rect">
                  <a:avLst/>
                </a:prstGeom>
                <a:noFill/>
                <a:ln>
                  <a:noFill/>
                </a:ln>
                <a:effectLst/>
              </p:spPr>
              <p:txBody>
                <a:bodyPr wrap="square" lIns="91439" tIns="91439" rIns="91439" bIns="91439" numCol="1" anchor="t">
                  <a:spAutoFit/>
                </a:bodyPr>
                <a:lstStyle>
                  <a:lvl1pPr defTabSz="1828800">
                    <a:defRPr sz="3600">
                      <a:solidFill>
                        <a:srgbClr val="5E5E5E"/>
                      </a:solidFill>
                      <a:latin typeface="Trebuchet MS" panose="020B0603020202020204"/>
                      <a:ea typeface="Trebuchet MS" panose="020B0603020202020204"/>
                      <a:cs typeface="Trebuchet MS" panose="020B0603020202020204"/>
                      <a:sym typeface="Trebuchet MS" panose="020B0603020202020204"/>
                      <a:hlinkClick r:id="rId1"/>
                    </a:defRPr>
                  </a:lvl1pPr>
                </a:lstStyle>
                <a:p>
                  <a:r>
                    <a:rPr>
                      <a:hlinkClick r:id="rId1"/>
                    </a:rPr>
                    <a:t>https://metersphere.io</a:t>
                  </a:r>
                  <a:endParaRPr>
                    <a:hlinkClick r:id="rId1"/>
                  </a:endParaRPr>
                </a:p>
              </p:txBody>
            </p:sp>
            <p:pic>
              <p:nvPicPr>
                <p:cNvPr id="1167" name="https://metersphere.io https://metersphere.io" descr="https://metersphere.io https://metersphere.io"/>
                <p:cNvPicPr/>
                <p:nvPr/>
              </p:nvPicPr>
              <p:blipFill>
                <a:blip r:embed="rId2"/>
                <a:stretch>
                  <a:fillRect/>
                </a:stretch>
              </p:blipFill>
              <p:spPr>
                <a:xfrm>
                  <a:off x="0" y="-1"/>
                  <a:ext cx="5461000" cy="919482"/>
                </a:xfrm>
                <a:prstGeom prst="rect">
                  <a:avLst/>
                </a:prstGeom>
                <a:effectLst/>
              </p:spPr>
            </p:pic>
          </p:grpSp>
          <p:pic>
            <p:nvPicPr>
              <p:cNvPr id="1174" name="图像" descr="图像"/>
              <p:cNvPicPr>
                <a:picLocks noChangeAspect="1"/>
              </p:cNvPicPr>
              <p:nvPr/>
            </p:nvPicPr>
            <p:blipFill>
              <a:blip r:embed="rId3"/>
              <a:stretch>
                <a:fillRect/>
              </a:stretch>
            </p:blipFill>
            <p:spPr>
              <a:xfrm>
                <a:off x="4329" y="9733"/>
                <a:ext cx="5200" cy="5200"/>
              </a:xfrm>
              <a:prstGeom prst="rect">
                <a:avLst/>
              </a:prstGeom>
              <a:ln w="12700">
                <a:miter lim="400000"/>
                <a:headEnd/>
                <a:tailEnd/>
              </a:ln>
            </p:spPr>
          </p:pic>
        </p:grpSp>
        <p:grpSp>
          <p:nvGrpSpPr>
            <p:cNvPr id="4" name="组合 3"/>
            <p:cNvGrpSpPr/>
            <p:nvPr/>
          </p:nvGrpSpPr>
          <p:grpSpPr>
            <a:xfrm>
              <a:off x="24121" y="6688"/>
              <a:ext cx="8600" cy="10646"/>
              <a:chOff x="24121" y="6688"/>
              <a:chExt cx="8600" cy="10646"/>
            </a:xfrm>
          </p:grpSpPr>
          <p:sp>
            <p:nvSpPr>
              <p:cNvPr id="1170" name="进群交流"/>
              <p:cNvSpPr/>
              <p:nvPr/>
            </p:nvSpPr>
            <p:spPr>
              <a:xfrm>
                <a:off x="25721" y="6688"/>
                <a:ext cx="5400" cy="2000"/>
              </a:xfrm>
              <a:prstGeom prst="rect">
                <a:avLst/>
              </a:prstGeom>
              <a:solidFill>
                <a:schemeClr val="accent1">
                  <a:hueOff val="114395"/>
                  <a:lumOff val="-24956"/>
                </a:schemeClr>
              </a:solidFill>
              <a:ln w="12700">
                <a:miter lim="400000"/>
              </a:ln>
            </p:spPr>
            <p:txBody>
              <a:bodyPr lIns="71437" tIns="71437" rIns="71437" bIns="71437" anchor="ctr"/>
              <a:lstStyle>
                <a:lvl1pPr>
                  <a:defRPr sz="5000" b="0">
                    <a:solidFill>
                      <a:srgbClr val="FFFFFF"/>
                    </a:solidFill>
                  </a:defRPr>
                </a:lvl1pPr>
              </a:lstStyle>
              <a:p>
                <a:pPr>
                  <a:defRPr>
                    <a:solidFill>
                      <a:srgbClr val="5E5E5E"/>
                    </a:solidFill>
                  </a:defRPr>
                </a:pPr>
                <a:r>
                  <a:rPr>
                    <a:solidFill>
                      <a:srgbClr val="FFFFFF"/>
                    </a:solidFill>
                  </a:rPr>
                  <a:t>进群交流</a:t>
                </a:r>
                <a:endParaRPr>
                  <a:solidFill>
                    <a:srgbClr val="FFFFFF"/>
                  </a:solidFill>
                </a:endParaRPr>
              </a:p>
            </p:txBody>
          </p:sp>
          <p:grpSp>
            <p:nvGrpSpPr>
              <p:cNvPr id="1173" name="微信 / 企业微信扫码进群"/>
              <p:cNvGrpSpPr/>
              <p:nvPr/>
            </p:nvGrpSpPr>
            <p:grpSpPr>
              <a:xfrm>
                <a:off x="24121" y="15954"/>
                <a:ext cx="8600" cy="1380"/>
                <a:chOff x="0" y="0"/>
                <a:chExt cx="5461000" cy="876300"/>
              </a:xfrm>
            </p:grpSpPr>
            <p:sp>
              <p:nvSpPr>
                <p:cNvPr id="1172" name="微信 / 企业微信扫码进群"/>
                <p:cNvSpPr txBox="1"/>
                <p:nvPr/>
              </p:nvSpPr>
              <p:spPr>
                <a:xfrm>
                  <a:off x="50800" y="50800"/>
                  <a:ext cx="5359400" cy="774700"/>
                </a:xfrm>
                <a:prstGeom prst="rect">
                  <a:avLst/>
                </a:prstGeom>
                <a:noFill/>
                <a:ln>
                  <a:noFill/>
                </a:ln>
                <a:effectLst/>
              </p:spPr>
              <p:txBody>
                <a:bodyPr wrap="square" lIns="50800" tIns="50800" rIns="50800" bIns="50800" numCol="1" anchor="t">
                  <a:spAutoFit/>
                </a:bodyPr>
                <a:lstStyle>
                  <a:lvl1pPr defTabSz="1828800">
                    <a:defRPr>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微信 / 企业微信扫码进群</a:t>
                  </a:r>
                </a:p>
              </p:txBody>
            </p:sp>
            <p:pic>
              <p:nvPicPr>
                <p:cNvPr id="1171" name="微信 / 企业微信扫码进群 微信 / 企业微信扫码进群" descr="微信 / 企业微信扫码进群 微信 / 企业微信扫码进群"/>
                <p:cNvPicPr/>
                <p:nvPr/>
              </p:nvPicPr>
              <p:blipFill>
                <a:blip r:embed="rId4"/>
                <a:stretch>
                  <a:fillRect/>
                </a:stretch>
              </p:blipFill>
              <p:spPr>
                <a:xfrm>
                  <a:off x="0" y="0"/>
                  <a:ext cx="5461000" cy="876300"/>
                </a:xfrm>
                <a:prstGeom prst="rect">
                  <a:avLst/>
                </a:prstGeom>
                <a:effec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0" y="9721"/>
                <a:ext cx="5063" cy="50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61" name="了解更多"/>
          <p:cNvSpPr txBox="1"/>
          <p:nvPr/>
        </p:nvSpPr>
        <p:spPr>
          <a:xfrm>
            <a:off x="10532109" y="1507628"/>
            <a:ext cx="3446781" cy="1325881"/>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了解更多</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IMG57"/>
          <p:cNvPicPr>
            <a:picLocks noChangeAspect="1"/>
          </p:cNvPicPr>
          <p:nvPr/>
        </p:nvPicPr>
        <p:blipFill>
          <a:blip r:embed="rId1">
            <a:lum bright="24000"/>
          </a:blip>
          <a:stretch>
            <a:fillRect/>
          </a:stretch>
        </p:blipFill>
        <p:spPr>
          <a:xfrm>
            <a:off x="3191510" y="2178050"/>
            <a:ext cx="5956300" cy="4468495"/>
          </a:xfrm>
          <a:prstGeom prst="rect">
            <a:avLst/>
          </a:prstGeom>
        </p:spPr>
      </p:pic>
      <p:pic>
        <p:nvPicPr>
          <p:cNvPr id="5" name="图片 4" descr="WechatIMG771"/>
          <p:cNvPicPr>
            <a:picLocks noChangeAspect="1"/>
          </p:cNvPicPr>
          <p:nvPr/>
        </p:nvPicPr>
        <p:blipFill>
          <a:blip r:embed="rId2">
            <a:lum bright="24000"/>
          </a:blip>
          <a:stretch>
            <a:fillRect/>
          </a:stretch>
        </p:blipFill>
        <p:spPr>
          <a:xfrm>
            <a:off x="14567535" y="2250440"/>
            <a:ext cx="5871210" cy="4404995"/>
          </a:xfrm>
          <a:prstGeom prst="rect">
            <a:avLst/>
          </a:prstGeom>
        </p:spPr>
      </p:pic>
      <p:sp>
        <p:nvSpPr>
          <p:cNvPr id="86" name="Freeform 5"/>
          <p:cNvSpPr>
            <a:spLocks noEditPoints="1"/>
          </p:cNvSpPr>
          <p:nvPr/>
        </p:nvSpPr>
        <p:spPr bwMode="auto">
          <a:xfrm>
            <a:off x="10106147" y="3114048"/>
            <a:ext cx="700910" cy="221477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7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106" name="文本框 105"/>
          <p:cNvSpPr txBox="1"/>
          <p:nvPr/>
        </p:nvSpPr>
        <p:spPr>
          <a:xfrm>
            <a:off x="10898235" y="3618456"/>
            <a:ext cx="2623820" cy="829945"/>
          </a:xfrm>
          <a:prstGeom prst="rect">
            <a:avLst/>
          </a:prstGeom>
          <a:noFill/>
        </p:spPr>
        <p:txBody>
          <a:bodyPr wrap="none" rtlCol="0" anchor="ctr">
            <a:spAutoFit/>
          </a:bodyPr>
          <a:lstStyle/>
          <a:p>
            <a:pPr algn="ctr"/>
            <a:r>
              <a:rPr lang="zh-CN" altLang="en-US" sz="4800" b="1">
                <a:solidFill>
                  <a:srgbClr val="0060BF"/>
                </a:solidFill>
                <a:cs typeface="+mn-ea"/>
                <a:sym typeface="+mn-lt"/>
              </a:rPr>
              <a:t>课堂教学</a:t>
            </a:r>
            <a:endParaRPr lang="zh-CN" altLang="en-US" sz="4800" b="1">
              <a:solidFill>
                <a:srgbClr val="0060BF"/>
              </a:solidFill>
              <a:cs typeface="+mn-ea"/>
              <a:sym typeface="+mn-lt"/>
            </a:endParaRPr>
          </a:p>
        </p:txBody>
      </p:sp>
      <p:pic>
        <p:nvPicPr>
          <p:cNvPr id="24" name="IM 24"/>
          <p:cNvPicPr/>
          <p:nvPr/>
        </p:nvPicPr>
        <p:blipFill>
          <a:blip r:embed="rId3"/>
          <a:stretch>
            <a:fillRect/>
          </a:stretch>
        </p:blipFill>
        <p:spPr>
          <a:xfrm>
            <a:off x="3194050" y="7289800"/>
            <a:ext cx="5953760" cy="4443095"/>
          </a:xfrm>
          <a:prstGeom prst="rect">
            <a:avLst/>
          </a:prstGeom>
        </p:spPr>
      </p:pic>
      <p:pic>
        <p:nvPicPr>
          <p:cNvPr id="22" name="IM 22"/>
          <p:cNvPicPr/>
          <p:nvPr/>
        </p:nvPicPr>
        <p:blipFill>
          <a:blip r:embed="rId4"/>
          <a:stretch>
            <a:fillRect/>
          </a:stretch>
        </p:blipFill>
        <p:spPr>
          <a:xfrm>
            <a:off x="14570710" y="7362190"/>
            <a:ext cx="5850255" cy="4367530"/>
          </a:xfrm>
          <a:prstGeom prst="rect">
            <a:avLst/>
          </a:prstGeom>
        </p:spPr>
      </p:pic>
      <p:sp>
        <p:nvSpPr>
          <p:cNvPr id="85" name="Freeform 4"/>
          <p:cNvSpPr>
            <a:spLocks noEditPoints="1"/>
          </p:cNvSpPr>
          <p:nvPr/>
        </p:nvSpPr>
        <p:spPr bwMode="auto">
          <a:xfrm>
            <a:off x="10034464" y="8081978"/>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6" name="文本框 5"/>
          <p:cNvSpPr txBox="1"/>
          <p:nvPr/>
        </p:nvSpPr>
        <p:spPr>
          <a:xfrm>
            <a:off x="10826750" y="8873808"/>
            <a:ext cx="2957830" cy="829945"/>
          </a:xfrm>
          <a:prstGeom prst="rect">
            <a:avLst/>
          </a:prstGeom>
          <a:noFill/>
        </p:spPr>
        <p:txBody>
          <a:bodyPr wrap="square" rtlCol="0" anchor="ctr">
            <a:spAutoFit/>
          </a:bodyPr>
          <a:lstStyle/>
          <a:p>
            <a:pPr algn="ctr"/>
            <a:r>
              <a:rPr lang="zh-CN" altLang="en-US" sz="4800" b="1">
                <a:solidFill>
                  <a:srgbClr val="0060BF"/>
                </a:solidFill>
                <a:cs typeface="+mn-ea"/>
                <a:sym typeface="+mn-lt"/>
              </a:rPr>
              <a:t>线下指导</a:t>
            </a:r>
            <a:endParaRPr lang="zh-CN" altLang="en-US" sz="4800" b="1">
              <a:solidFill>
                <a:srgbClr val="0060BF"/>
              </a:solidFill>
              <a:cs typeface="+mn-ea"/>
              <a:sym typeface="+mn-lt"/>
            </a:endParaRPr>
          </a:p>
        </p:txBody>
      </p:sp>
      <p:sp>
        <p:nvSpPr>
          <p:cNvPr id="4"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sz="5400" b="0" dirty="0">
                <a:solidFill>
                  <a:srgbClr val="773886"/>
                </a:solidFill>
                <a:latin typeface="方正黑体简体" panose="02010601030101010101" charset="-122"/>
                <a:ea typeface="方正黑体简体" panose="02010601030101010101" charset="-122"/>
                <a:sym typeface="+mn-ea"/>
              </a:rPr>
              <a:t>课堂风采展览</a:t>
            </a:r>
            <a:endParaRPr lang="zh-CN" altLang="en-US" sz="5400" b="0" dirty="0">
              <a:solidFill>
                <a:srgbClr val="773886"/>
              </a:solidFill>
              <a:latin typeface="方正黑体简体" panose="02010601030101010101" charset="-122"/>
              <a:ea typeface="方正黑体简体" panose="02010601030101010101" charset="-122"/>
              <a:sym typeface="+mn-ea"/>
            </a:endParaRPr>
          </a:p>
        </p:txBody>
      </p:sp>
      <p:sp>
        <p:nvSpPr>
          <p:cNvPr id="17" name="矩形"/>
          <p:cNvSpPr/>
          <p:nvPr/>
        </p:nvSpPr>
        <p:spPr>
          <a:xfrm>
            <a:off x="-21273" y="-19202"/>
            <a:ext cx="406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500" fill="hold"/>
                                        <p:tgtEl>
                                          <p:spTgt spid="86"/>
                                        </p:tgtEl>
                                        <p:attrNameLst>
                                          <p:attrName>ppt_w</p:attrName>
                                        </p:attrNameLst>
                                      </p:cBhvr>
                                      <p:tavLst>
                                        <p:tav tm="0">
                                          <p:val>
                                            <p:fltVal val="0"/>
                                          </p:val>
                                        </p:tav>
                                        <p:tav tm="100000">
                                          <p:val>
                                            <p:strVal val="#ppt_w"/>
                                          </p:val>
                                        </p:tav>
                                      </p:tavLst>
                                    </p:anim>
                                    <p:anim calcmode="lin" valueType="num">
                                      <p:cBhvr>
                                        <p:cTn id="12" dur="500" fill="hold"/>
                                        <p:tgtEl>
                                          <p:spTgt spid="86"/>
                                        </p:tgtEl>
                                        <p:attrNameLst>
                                          <p:attrName>ppt_h</p:attrName>
                                        </p:attrNameLst>
                                      </p:cBhvr>
                                      <p:tavLst>
                                        <p:tav tm="0">
                                          <p:val>
                                            <p:fltVal val="0"/>
                                          </p:val>
                                        </p:tav>
                                        <p:tav tm="100000">
                                          <p:val>
                                            <p:strVal val="#ppt_h"/>
                                          </p:val>
                                        </p:tav>
                                      </p:tavLst>
                                    </p:anim>
                                    <p:animEffect transition="in" filter="fade">
                                      <p:cBhvr>
                                        <p:cTn id="13" dur="500"/>
                                        <p:tgtEl>
                                          <p:spTgt spid="86"/>
                                        </p:tgtEl>
                                      </p:cBhvr>
                                    </p:animEffec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106"/>
                                        </p:tgtEl>
                                        <p:attrNameLst>
                                          <p:attrName>style.visibility</p:attrName>
                                        </p:attrNameLst>
                                      </p:cBhvr>
                                      <p:to>
                                        <p:strVal val="visible"/>
                                      </p:to>
                                    </p:set>
                                    <p:anim calcmode="lin" valueType="num">
                                      <p:cBhvr additive="base">
                                        <p:cTn id="20" dur="500" fill="hold"/>
                                        <p:tgtEl>
                                          <p:spTgt spid="106"/>
                                        </p:tgtEl>
                                        <p:attrNameLst>
                                          <p:attrName>ppt_x</p:attrName>
                                        </p:attrNameLst>
                                      </p:cBhvr>
                                      <p:tavLst>
                                        <p:tav tm="0">
                                          <p:val>
                                            <p:strVal val="#ppt_x"/>
                                          </p:val>
                                        </p:tav>
                                        <p:tav tm="100000">
                                          <p:val>
                                            <p:strVal val="#ppt_x"/>
                                          </p:val>
                                        </p:tav>
                                      </p:tavLst>
                                    </p:anim>
                                    <p:anim calcmode="lin" valueType="num">
                                      <p:cBhvr additive="base">
                                        <p:cTn id="21"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06" grpId="1"/>
      <p:bldP spid="85" grpId="1" bldLvl="0" animBg="1"/>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文本框 5"/>
          <p:cNvSpPr txBox="1"/>
          <p:nvPr/>
        </p:nvSpPr>
        <p:spPr>
          <a:xfrm>
            <a:off x="10179865" y="10475038"/>
            <a:ext cx="4024268" cy="665479"/>
          </a:xfrm>
          <a:prstGeom prst="rect">
            <a:avLst/>
          </a:prstGeom>
          <a:ln w="12700">
            <a:miter lim="400000"/>
          </a:ln>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1"/>
              </a:defRPr>
            </a:lvl1pPr>
          </a:lstStyle>
          <a:p>
            <a:pPr>
              <a:defRPr u="none">
                <a:uFillTx/>
              </a:defRPr>
            </a:pPr>
            <a:r>
              <a:rPr u="sng">
                <a:uFill>
                  <a:solidFill>
                    <a:srgbClr val="0000FF"/>
                  </a:solidFill>
                </a:uFill>
                <a:hlinkClick r:id="rId1"/>
              </a:rPr>
              <a:t>www.metersphere.io</a:t>
            </a:r>
            <a:endParaRPr u="sng">
              <a:uFill>
                <a:solidFill>
                  <a:srgbClr val="0000FF"/>
                </a:solidFill>
              </a:uFill>
              <a:hlinkClick r:id="rId1"/>
            </a:endParaRPr>
          </a:p>
        </p:txBody>
      </p:sp>
      <p:pic>
        <p:nvPicPr>
          <p:cNvPr id="1188" name="因为热爱-01.png" descr="因为热爱-01.png"/>
          <p:cNvPicPr>
            <a:picLocks noChangeAspect="1"/>
          </p:cNvPicPr>
          <p:nvPr/>
        </p:nvPicPr>
        <p:blipFill>
          <a:blip r:embed="rId2"/>
          <a:stretch>
            <a:fillRect/>
          </a:stretch>
        </p:blipFill>
        <p:spPr>
          <a:xfrm>
            <a:off x="3949522" y="4804412"/>
            <a:ext cx="16484955" cy="4107176"/>
          </a:xfrm>
          <a:prstGeom prst="rect">
            <a:avLst/>
          </a:prstGeom>
          <a:ln w="12700">
            <a:miter lim="400000"/>
            <a:headEnd/>
            <a:tailEnd/>
          </a:ln>
        </p:spPr>
      </p:pic>
      <p:pic>
        <p:nvPicPr>
          <p:cNvPr id="1189" name="MeterSphere-反白.png" descr="MeterSphere-反白.png"/>
          <p:cNvPicPr>
            <a:picLocks noChangeAspect="1"/>
          </p:cNvPicPr>
          <p:nvPr/>
        </p:nvPicPr>
        <p:blipFill>
          <a:blip r:embed="rId3"/>
          <a:stretch>
            <a:fillRect/>
          </a:stretch>
        </p:blipFill>
        <p:spPr>
          <a:xfrm>
            <a:off x="687417" y="792011"/>
            <a:ext cx="5747928" cy="1082978"/>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104900"/>
            <a:chOff x="10356" y="5112"/>
            <a:chExt cx="22983" cy="1740"/>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b="1">
                  <a:latin typeface="Trebuchet MS Bold" panose="020B0603020202020204" charset="0"/>
                  <a:cs typeface="Trebuchet MS Bold" panose="020B0603020202020204" charset="0"/>
                </a:rPr>
                <a:t>MeterSphere </a:t>
              </a:r>
              <a:r>
                <a:rPr lang="zh-CN" altLang="en-US" b="1">
                  <a:latin typeface="Trebuchet MS Bold" panose="020B0603020202020204" charset="0"/>
                  <a:cs typeface="Trebuchet MS Bold" panose="020B0603020202020204" charset="0"/>
                </a:rPr>
                <a:t>项目介绍</a:t>
              </a:r>
              <a:endParaRPr lang="zh-CN" altLang="en-US" b="1">
                <a:latin typeface="Trebuchet MS Bold" panose="020B0603020202020204" charset="0"/>
                <a:cs typeface="Trebuchet MS Bold" panose="020B0603020202020204" charset="0"/>
              </a:endParaRPr>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实验课程建设方案</a:t>
              </a:r>
              <a:endParaRPr lang="zh-CN" sz="540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MeterSphere 的使命"/>
          <p:cNvSpPr txBox="1"/>
          <p:nvPr/>
        </p:nvSpPr>
        <p:spPr>
          <a:xfrm>
            <a:off x="8300283" y="1524000"/>
            <a:ext cx="7783434"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MeterSphere 的使命</a:t>
            </a:r>
          </a:p>
        </p:txBody>
      </p:sp>
      <p:sp>
        <p:nvSpPr>
          <p:cNvPr id="239" name="矩形"/>
          <p:cNvSpPr/>
          <p:nvPr/>
        </p:nvSpPr>
        <p:spPr>
          <a:xfrm>
            <a:off x="-43776" y="4784739"/>
            <a:ext cx="24471552" cy="5585837"/>
          </a:xfrm>
          <a:prstGeom prst="rect">
            <a:avLst/>
          </a:prstGeom>
          <a:solidFill>
            <a:srgbClr val="783887">
              <a:alpha val="80000"/>
            </a:srgbClr>
          </a:solidFill>
          <a:ln w="12700">
            <a:miter lim="400000"/>
          </a:ln>
        </p:spPr>
        <p:txBody>
          <a:bodyPr lIns="71437" tIns="71437" rIns="71437" bIns="71437" anchor="ctr"/>
          <a:lstStyle/>
          <a:p>
            <a:pPr marL="38100" marR="304800" indent="-38100">
              <a:spcBef>
                <a:spcPts val="5900"/>
              </a:spcBef>
              <a:defRPr sz="5300" b="0">
                <a:solidFill>
                  <a:srgbClr val="FFFFFF"/>
                </a:solidFill>
              </a:defRPr>
            </a:pPr>
          </a:p>
        </p:txBody>
      </p:sp>
      <p:sp>
        <p:nvSpPr>
          <p:cNvPr id="240" name="MeterSphere 是一站式的开源持续测试平台，遵循 GPL v3 开源许可协议，涵盖测试跟踪、接口测试、UI 测试和性能测试等功能，全面兼容 JMeter、Selenium 等主流开源标准，有效助力开发和测试团队充分利用云弹性进行高度可扩展的自动化测试，加速高质量的软件交付。"/>
          <p:cNvSpPr txBox="1"/>
          <p:nvPr/>
        </p:nvSpPr>
        <p:spPr>
          <a:xfrm>
            <a:off x="616454" y="5783693"/>
            <a:ext cx="23151091" cy="3587929"/>
          </a:xfrm>
          <a:prstGeom prst="rect">
            <a:avLst/>
          </a:prstGeom>
          <a:ln w="12700">
            <a:miter lim="400000"/>
          </a:ln>
        </p:spPr>
        <p:txBody>
          <a:bodyPr lIns="71437" tIns="71437" rIns="71437" bIns="71437" anchor="ctr">
            <a:spAutoFit/>
          </a:bodyPr>
          <a:lstStyle/>
          <a:p>
            <a:pPr marL="38100" marR="304800" indent="-38100" algn="just">
              <a:spcBef>
                <a:spcPts val="5900"/>
              </a:spcBef>
              <a:defRPr sz="4800" b="0">
                <a:solidFill>
                  <a:srgbClr val="FFFFFF"/>
                </a:solidFill>
              </a:defRPr>
            </a:pPr>
            <a:r>
              <a:t>MeterSphere 是</a:t>
            </a:r>
            <a:r>
              <a:rPr b="1" u="sng"/>
              <a:t>一站式的开源持续测试平台</a:t>
            </a:r>
            <a:r>
              <a:t>，遵循 GPL v3 开源许可协议，涵盖测试跟踪、接口测试、UI 测试和性能测试等功能，全面兼容 JMeter、Selenium 等主流开源标准，有效助力开发和测试团队充分利用云弹性进行高度可扩展的自动化测试，加速高质量的软件交付。</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广受欢迎的开源项目"/>
          <p:cNvSpPr txBox="1"/>
          <p:nvPr/>
        </p:nvSpPr>
        <p:spPr>
          <a:xfrm>
            <a:off x="8436609" y="1524000"/>
            <a:ext cx="7510781"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广受欢迎的开源项目</a:t>
            </a:r>
          </a:p>
        </p:txBody>
      </p:sp>
      <p:pic>
        <p:nvPicPr>
          <p:cNvPr id="275" name="MeterSphere-紫色.png" descr="MeterSphere-紫色.png"/>
          <p:cNvPicPr>
            <a:picLocks noChangeAspect="1"/>
          </p:cNvPicPr>
          <p:nvPr/>
        </p:nvPicPr>
        <p:blipFill>
          <a:blip r:embed="rId1"/>
          <a:stretch>
            <a:fillRect/>
          </a:stretch>
        </p:blipFill>
        <p:spPr>
          <a:xfrm>
            <a:off x="1624100" y="4115076"/>
            <a:ext cx="7868745" cy="1482562"/>
          </a:xfrm>
          <a:prstGeom prst="rect">
            <a:avLst/>
          </a:prstGeom>
          <a:ln w="12700">
            <a:miter lim="400000"/>
            <a:headEnd/>
            <a:tailEnd/>
          </a:ln>
        </p:spPr>
      </p:pic>
      <p:pic>
        <p:nvPicPr>
          <p:cNvPr id="276" name="github-logo.png" descr="github-logo.png"/>
          <p:cNvPicPr>
            <a:picLocks noChangeAspect="1"/>
          </p:cNvPicPr>
          <p:nvPr/>
        </p:nvPicPr>
        <p:blipFill>
          <a:blip r:embed="rId2"/>
          <a:srcRect t="32614" b="34394"/>
          <a:stretch>
            <a:fillRect/>
          </a:stretch>
        </p:blipFill>
        <p:spPr>
          <a:xfrm>
            <a:off x="1624100" y="5763418"/>
            <a:ext cx="3317912" cy="1094622"/>
          </a:xfrm>
          <a:prstGeom prst="rect">
            <a:avLst/>
          </a:prstGeom>
          <a:ln w="12700">
            <a:miter lim="400000"/>
            <a:headEnd/>
            <a:tailEnd/>
          </a:ln>
        </p:spPr>
      </p:pic>
      <p:sp>
        <p:nvSpPr>
          <p:cNvPr id="277" name="星形"/>
          <p:cNvSpPr/>
          <p:nvPr/>
        </p:nvSpPr>
        <p:spPr>
          <a:xfrm>
            <a:off x="5558472" y="5930210"/>
            <a:ext cx="797404"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a:ea typeface="Calibri"/>
                <a:cs typeface="Calibri"/>
                <a:sym typeface="Calibri"/>
              </a:defRPr>
            </a:pPr>
          </a:p>
        </p:txBody>
      </p:sp>
      <p:sp>
        <p:nvSpPr>
          <p:cNvPr id="278" name="Star"/>
          <p:cNvSpPr txBox="1"/>
          <p:nvPr/>
        </p:nvSpPr>
        <p:spPr>
          <a:xfrm>
            <a:off x="6464192" y="5951258"/>
            <a:ext cx="1049482" cy="716281"/>
          </a:xfrm>
          <a:prstGeom prst="rect">
            <a:avLst/>
          </a:prstGeom>
          <a:ln w="12700">
            <a:miter lim="400000"/>
          </a:ln>
        </p:spPr>
        <p:txBody>
          <a:bodyPr wrap="none" tIns="91439" bIns="91439">
            <a:spAutoFit/>
          </a:bodyPr>
          <a:lstStyle>
            <a:lvl1pPr algn="l" defTabSz="1828800">
              <a:defRPr sz="3600">
                <a:solidFill>
                  <a:srgbClr val="5E5E5E"/>
                </a:solidFill>
                <a:latin typeface="Calibri"/>
                <a:ea typeface="Calibri"/>
                <a:cs typeface="Calibri"/>
                <a:sym typeface="Calibri"/>
              </a:defRPr>
            </a:lvl1pPr>
          </a:lstStyle>
          <a:p>
            <a:r>
              <a:t>Star</a:t>
            </a:r>
          </a:p>
        </p:txBody>
      </p:sp>
      <p:sp>
        <p:nvSpPr>
          <p:cNvPr id="279" name="线条"/>
          <p:cNvSpPr/>
          <p:nvPr/>
        </p:nvSpPr>
        <p:spPr>
          <a:xfrm flipV="1">
            <a:off x="7634690" y="5951257"/>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a:ea typeface="Calibri"/>
                <a:cs typeface="Calibri"/>
                <a:sym typeface="Calibri"/>
              </a:defRPr>
            </a:pPr>
          </a:p>
        </p:txBody>
      </p:sp>
      <p:sp>
        <p:nvSpPr>
          <p:cNvPr id="280" name="10,000 +"/>
          <p:cNvSpPr txBox="1"/>
          <p:nvPr/>
        </p:nvSpPr>
        <p:spPr>
          <a:xfrm>
            <a:off x="7755706" y="5951258"/>
            <a:ext cx="2376860" cy="716281"/>
          </a:xfrm>
          <a:prstGeom prst="rect">
            <a:avLst/>
          </a:prstGeom>
          <a:ln w="12700">
            <a:miter lim="400000"/>
          </a:ln>
        </p:spPr>
        <p:txBody>
          <a:bodyPr tIns="91439" bIns="91439">
            <a:spAutoFit/>
          </a:bodyPr>
          <a:lstStyle>
            <a:lvl1pPr algn="l" defTabSz="1828800">
              <a:defRPr sz="3600">
                <a:solidFill>
                  <a:srgbClr val="5E5E5E"/>
                </a:solidFill>
                <a:latin typeface="Calibri"/>
                <a:ea typeface="Calibri"/>
                <a:cs typeface="Calibri"/>
                <a:sym typeface="Calibri"/>
              </a:defRPr>
            </a:lvl1pPr>
          </a:lstStyle>
          <a:p>
            <a:r>
              <a:t>10,000 +</a:t>
            </a:r>
          </a:p>
        </p:txBody>
      </p:sp>
      <p:sp>
        <p:nvSpPr>
          <p:cNvPr id="281" name="线条"/>
          <p:cNvSpPr/>
          <p:nvPr/>
        </p:nvSpPr>
        <p:spPr>
          <a:xfrm>
            <a:off x="1455281" y="7289428"/>
            <a:ext cx="9003786"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2" name="线条"/>
          <p:cNvSpPr/>
          <p:nvPr/>
        </p:nvSpPr>
        <p:spPr>
          <a:xfrm>
            <a:off x="1455280" y="12137259"/>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3" name="累计下载次数 180,000 +…"/>
          <p:cNvSpPr txBox="1"/>
          <p:nvPr/>
        </p:nvSpPr>
        <p:spPr>
          <a:xfrm>
            <a:off x="1322813" y="7258859"/>
            <a:ext cx="9732683" cy="4897452"/>
          </a:xfrm>
          <a:prstGeom prst="rect">
            <a:avLst/>
          </a:prstGeom>
          <a:ln w="12700">
            <a:miter lim="400000"/>
          </a:ln>
        </p:spPr>
        <p:txBody>
          <a:bodyPr lIns="71437" tIns="71437" rIns="71437" bIns="71437" anchor="ctr">
            <a:spAutoFit/>
          </a:bodyPr>
          <a:lstStyle/>
          <a:p>
            <a:pPr marL="444500" indent="-444500" algn="just">
              <a:lnSpc>
                <a:spcPct val="120000"/>
              </a:lnSpc>
              <a:buSzPct val="145000"/>
              <a:buChar char="•"/>
              <a:defRPr b="0">
                <a:solidFill>
                  <a:srgbClr val="5E5E5E"/>
                </a:solidFill>
              </a:defRPr>
            </a:pPr>
            <a:r>
              <a:t>累计下载次数 180,000 +</a:t>
            </a:r>
          </a:p>
          <a:p>
            <a:pPr marL="444500" indent="-444500" algn="just">
              <a:lnSpc>
                <a:spcPct val="120000"/>
              </a:lnSpc>
              <a:buSzPct val="145000"/>
              <a:buChar char="•"/>
              <a:defRPr b="0">
                <a:solidFill>
                  <a:srgbClr val="5E5E5E"/>
                </a:solidFill>
              </a:defRPr>
            </a:pPr>
            <a:r>
              <a:t>日均下载次数 150 +</a:t>
            </a:r>
          </a:p>
          <a:p>
            <a:pPr marL="444500" indent="-444500" algn="just">
              <a:lnSpc>
                <a:spcPct val="120000"/>
              </a:lnSpc>
              <a:buSzPct val="145000"/>
              <a:buChar char="•"/>
              <a:defRPr b="0">
                <a:solidFill>
                  <a:srgbClr val="5E5E5E"/>
                </a:solidFill>
              </a:defRPr>
            </a:pPr>
            <a:r>
              <a:t>超过 350 人的 Issue 贡献者</a:t>
            </a:r>
          </a:p>
          <a:p>
            <a:pPr marL="444500" indent="-444500" algn="just">
              <a:lnSpc>
                <a:spcPct val="120000"/>
              </a:lnSpc>
              <a:buSzPct val="145000"/>
              <a:buChar char="•"/>
              <a:defRPr b="0">
                <a:solidFill>
                  <a:srgbClr val="5E5E5E"/>
                </a:solidFill>
              </a:defRPr>
            </a:pPr>
            <a:r>
              <a:t>2020 年度 OSC 中国开源项目评选 “最佳人气项目”</a:t>
            </a:r>
          </a:p>
          <a:p>
            <a:pPr marL="444500" indent="-444500" algn="just">
              <a:lnSpc>
                <a:spcPct val="120000"/>
              </a:lnSpc>
              <a:buSzPct val="145000"/>
              <a:buChar char="•"/>
              <a:defRPr b="0">
                <a:solidFill>
                  <a:srgbClr val="5E5E5E"/>
                </a:solidFill>
              </a:defRPr>
            </a:pPr>
            <a:r>
              <a:t>TesterHome 评选 “MTSC 2021 年度开源项目”、 “MTSC 2022 年度最佳开源项目”</a:t>
            </a:r>
          </a:p>
          <a:p>
            <a:pPr marL="444500" indent="-444500" algn="just">
              <a:lnSpc>
                <a:spcPct val="120000"/>
              </a:lnSpc>
              <a:buSzPct val="145000"/>
              <a:buChar char="•"/>
              <a:defRPr b="0">
                <a:solidFill>
                  <a:srgbClr val="5E5E5E"/>
                </a:solidFill>
              </a:defRPr>
            </a:pPr>
            <a:r>
              <a:t>2022 年 GVP——Gitee 最有价值开源项目</a:t>
            </a:r>
          </a:p>
        </p:txBody>
      </p:sp>
      <p:sp>
        <p:nvSpPr>
          <p:cNvPr id="284" name="注：GitHub Star 数量统计截止至 2023 年 9 月"/>
          <p:cNvSpPr txBox="1"/>
          <p:nvPr/>
        </p:nvSpPr>
        <p:spPr>
          <a:xfrm>
            <a:off x="17102576" y="12118209"/>
            <a:ext cx="5459880" cy="538481"/>
          </a:xfrm>
          <a:prstGeom prst="rect">
            <a:avLst/>
          </a:prstGeom>
          <a:ln w="12700">
            <a:miter lim="400000"/>
          </a:ln>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t>注：GitHub Star 数量统计截止至 2023 年 9 月</a:t>
            </a:r>
          </a:p>
        </p:txBody>
      </p:sp>
      <p:pic>
        <p:nvPicPr>
          <p:cNvPr id="285" name="图像" descr="图像"/>
          <p:cNvPicPr>
            <a:picLocks noChangeAspect="1"/>
          </p:cNvPicPr>
          <p:nvPr/>
        </p:nvPicPr>
        <p:blipFill>
          <a:blip r:embed="rId3"/>
          <a:srcRect l="4098" t="5850" r="5102" b="5088"/>
          <a:stretch>
            <a:fillRect/>
          </a:stretch>
        </p:blipFill>
        <p:spPr>
          <a:xfrm>
            <a:off x="11273684" y="4333448"/>
            <a:ext cx="11913312" cy="7335460"/>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KSO_WM_UNIT_PLACING_PICTURE_USER_VIEWPORT" val="{&quot;height&quot;:7500,&quot;width&quot;:750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83_3*l_h_i*1_3_1"/>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83_3*l_h_i*1_3_3"/>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083_3*l_h_i*1_3_4"/>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083_3*l_h_i*1_3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28083_3*l_h_i*1_3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15.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83_3*l_h_a*1_3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1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83_3*l_h_f*1_3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83_3*l_h_i*1_1_1"/>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83_3*l_h_i*1_1_3"/>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083_3*l_h_i*1_1_4"/>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169799_1*l_h_i*1_2_2"/>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83_3*l_h_i*1_1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083_3*l_h_i*1_1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22.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83_3*l_h_a*1_1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2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83_3*l_h_f*1_1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83_3*l_h_i*1_2_1"/>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83_3*l_h_i*1_2_3"/>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83_3*l_h_i*1_2_4"/>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83_3*l_h_i*1_2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083_3*l_h_i*1_2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29.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83_3*l_h_a*1_2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169799_1*l_h_i*1_1_2"/>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83_3*l_h_f*1_2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31.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8904_3*q_h_a*1_1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3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4_3*q_h_i*1_2_1"/>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3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4_3*q_h_i*1_2_2"/>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4_3*q_h_i*1_3_2"/>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3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4_3*q_h_i*1_3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4_3*q_h_i*1_4_2"/>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3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4_3*q_h_i*1_4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8.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39.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198904_3*q_h_a*1_4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9"/>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9799_1*l_h_i*1_2_1"/>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0.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8904_3*q_h_a*1_2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41.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198904_3*q_h_a*1_3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42.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4_3*q_h_f*1_3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4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4_3*q_h_i*1_1_2"/>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4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4_3*q_h_i*1_1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4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7"/>
  <p:tag name="KSO_WM_UNIT_ID" val="diagram20198904_3*q_h_i*1_4_7"/>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4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4_3*q_h_i*1_3_4"/>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4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4_3*q_h_i*1_3_3"/>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4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7"/>
  <p:tag name="KSO_WM_UNIT_ID" val="diagram20198904_3*q_h_i*1_3_7"/>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4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6"/>
  <p:tag name="KSO_WM_UNIT_ID" val="diagram20198904_3*q_h_i*1_4_6"/>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799_1*l_h_i*1_1_1"/>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5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5"/>
  <p:tag name="KSO_WM_UNIT_ID" val="diagram20198904_3*q_h_i*1_4_5"/>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5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4_3*q_h_i*1_1_3"/>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5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7"/>
  <p:tag name="KSO_WM_UNIT_ID" val="diagram20198904_3*q_h_i*1_2_7"/>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5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4_3*q_h_i*1_1_4"/>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5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4_3*q_h_i*1_2_6"/>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5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4_3*q_h_i*1_2_5"/>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5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198904_3*q_h_i*1_1_5"/>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5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4_3*q_h_i*1_2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5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4_3*q_h_i*1_4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5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6"/>
  <p:tag name="KSO_WM_UNIT_ID" val="diagram20198904_3*q_h_i*1_1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9799_1*l_h_a*1_2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6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6"/>
  <p:tag name="KSO_WM_UNIT_ID" val="diagram20198904_3*q_h_i*1_3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8904_3*q_i*1_1"/>
  <p:tag name="KSO_WM_TEMPLATE_CATEGORY" val="diagram"/>
  <p:tag name="KSO_WM_TEMPLATE_INDEX" val="20198904"/>
  <p:tag name="KSO_WM_UNIT_LAYERLEVEL" val="1_1"/>
  <p:tag name="KSO_WM_TAG_VERSION" val="1.0"/>
  <p:tag name="KSO_WM_BEAUTIFY_FLAG" val="#wm#"/>
  <p:tag name="KSO_WM_UNIT_FILL_FORE_SCHEMECOLOR_INDEX" val="15"/>
  <p:tag name="KSO_WM_UNIT_FILL_TYPE" val="1"/>
</p:tagLst>
</file>

<file path=ppt/tags/tag62.xml><?xml version="1.0" encoding="utf-8"?>
<p:tagLst xmlns:p="http://schemas.openxmlformats.org/presentationml/2006/main">
  <p:tag name="KSO_WM_UNIT_DIAGRAM_MODELTYPE" val="numdgm"/>
  <p:tag name="KSO_WM_UNIT_RELATE_UNITID" val="layout_q1"/>
  <p:tag name="KSO_WM_UNIT_NOCLEAR" val="0"/>
  <p:tag name="KSO_WM_UNIT_VALUE" val="12"/>
  <p:tag name="KSO_WM_UNIT_HIGHLIGHT" val="0"/>
  <p:tag name="KSO_WM_UNIT_COMPATIBLE" val="0"/>
  <p:tag name="KSO_WM_UNIT_DIAGRAM_ISNUMVISUAL" val="0"/>
  <p:tag name="KSO_WM_UNIT_DIAGRAM_ISREFERUNIT" val="0"/>
  <p:tag name="KSO_WM_DIAGRAM_GROUP_CODE" val="q1-1"/>
  <p:tag name="KSO_WM_UNIT_TYPE" val="q_g"/>
  <p:tag name="KSO_WM_UNIT_INDEX" val="1_1"/>
  <p:tag name="KSO_WM_UNIT_ID" val="diagram20198904_3*q_g*1_1"/>
  <p:tag name="KSO_WM_TEMPLATE_CATEGORY" val="diagram"/>
  <p:tag name="KSO_WM_TEMPLATE_INDEX" val="20198904"/>
  <p:tag name="KSO_WM_UNIT_LAYERLEVEL" val="1_1"/>
  <p:tag name="KSO_WM_TAG_VERSION" val="1.0"/>
  <p:tag name="KSO_WM_BEAUTIFY_FLAG" val="#wm#"/>
  <p:tag name="KSO_WM_UNIT_PRESET_TEXT" val="绩效&#13;循环管理"/>
  <p:tag name="KSO_WM_UNIT_TEXT_FILL_FORE_SCHEMECOLOR_INDEX" val="13"/>
  <p:tag name="KSO_WM_UNIT_TEXT_FILL_TYPE" val="1"/>
</p:tagLst>
</file>

<file path=ppt/tags/tag6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7"/>
  <p:tag name="KSO_WM_UNIT_ID" val="diagram20198904_3*q_h_i*1_1_7"/>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4_3*q_h_i*1_2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4_3*q_h_i*1_3_5"/>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4_3*q_h_i*1_4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7.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68.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7.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9799_1*l_h_f*1_2_1"/>
  <p:tag name="KSO_WM_TEMPLATE_CATEGORY" val="diagram"/>
  <p:tag name="KSO_WM_TEMPLATE_INDEX" val="20169799"/>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8.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799_1*l_h_a*1_1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9.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9799_1*l_h_f*1_1_1"/>
  <p:tag name="KSO_WM_TEMPLATE_CATEGORY" val="diagram"/>
  <p:tag name="KSO_WM_TEMPLATE_INDEX" val="20169799"/>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
    </extobj>
  </extobjs>
</s:customData>
</file>

<file path=customXml/itemProps6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7529</Words>
  <Application>WPS 文字</Application>
  <PresentationFormat>自定义</PresentationFormat>
  <Paragraphs>1082</Paragraphs>
  <Slides>60</Slides>
  <Notes>55</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60</vt:i4>
      </vt:variant>
    </vt:vector>
  </HeadingPairs>
  <TitlesOfParts>
    <vt:vector size="99" baseType="lpstr">
      <vt:lpstr>Arial</vt:lpstr>
      <vt:lpstr>宋体</vt:lpstr>
      <vt:lpstr>Wingdings</vt:lpstr>
      <vt:lpstr>Helvetica Neue</vt:lpstr>
      <vt:lpstr>Helvetica Neue Medium</vt:lpstr>
      <vt:lpstr>Helvetica Neue Light</vt:lpstr>
      <vt:lpstr>Helvetica</vt:lpstr>
      <vt:lpstr>方正黑体简体</vt:lpstr>
      <vt:lpstr>Times New Roman Bold</vt:lpstr>
      <vt:lpstr>黑体</vt:lpstr>
      <vt:lpstr>汉仪中黑KW</vt:lpstr>
      <vt:lpstr>微软雅黑</vt:lpstr>
      <vt:lpstr>Trebuchet MS</vt:lpstr>
      <vt:lpstr>Trebuchet MS Bold</vt:lpstr>
      <vt:lpstr>Calibri</vt:lpstr>
      <vt:lpstr>宋体</vt:lpstr>
      <vt:lpstr>汉仪书宋二KW</vt:lpstr>
      <vt:lpstr>Times New Roman</vt:lpstr>
      <vt:lpstr>Helvetica Neue</vt:lpstr>
      <vt:lpstr>汉仪旗黑</vt:lpstr>
      <vt:lpstr>微软雅黑</vt:lpstr>
      <vt:lpstr>Arial Unicode MS</vt:lpstr>
      <vt:lpstr>Times New Roman Regular</vt:lpstr>
      <vt:lpstr>Apple Braille</vt:lpstr>
      <vt:lpstr>宋体</vt:lpstr>
      <vt:lpstr>Songti SC Bold</vt:lpstr>
      <vt:lpstr>Apple Braille Outline 6 Dot</vt:lpstr>
      <vt:lpstr>source-han-sans-simplified-c</vt:lpstr>
      <vt:lpstr>Thonburi</vt:lpstr>
      <vt:lpstr>Calibri Light</vt:lpstr>
      <vt:lpstr>Calibri</vt:lpstr>
      <vt:lpstr>Wingdings</vt:lpstr>
      <vt:lpstr>思源黑体 CN Regular</vt:lpstr>
      <vt:lpstr>思源黑体 CN Bold</vt:lpstr>
      <vt:lpstr>Lato Regular</vt:lpstr>
      <vt:lpstr>等线</vt:lpstr>
      <vt:lpstr>Helvetica Neue Medium</vt:lpstr>
      <vt:lpstr>汉仪中等线KW</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李学军</cp:lastModifiedBy>
  <cp:revision>91</cp:revision>
  <dcterms:created xsi:type="dcterms:W3CDTF">2023-10-19T09:45:40Z</dcterms:created>
  <dcterms:modified xsi:type="dcterms:W3CDTF">2023-10-19T09:45:40Z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0F5BD07F2833ED404BACB464D88F7363_43</vt:lpwstr>
  </property>
  <property fmtid="{D5CDD505-2E9C-101B-9397-08002B2CF9AE}" pid="3" name="KSOProductBuildVer">
    <vt:lpwstr>2052-6.2.2.8394</vt:lpwstr>
  </property>
</Properties>
</file>